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87" r:id="rId3"/>
    <p:sldId id="277" r:id="rId4"/>
    <p:sldId id="268" r:id="rId5"/>
    <p:sldId id="257" r:id="rId6"/>
    <p:sldId id="273" r:id="rId7"/>
    <p:sldId id="275" r:id="rId8"/>
    <p:sldId id="284" r:id="rId9"/>
    <p:sldId id="285" r:id="rId10"/>
    <p:sldId id="286" r:id="rId11"/>
    <p:sldId id="259" r:id="rId12"/>
    <p:sldId id="260" r:id="rId13"/>
    <p:sldId id="258" r:id="rId14"/>
    <p:sldId id="278" r:id="rId15"/>
    <p:sldId id="279" r:id="rId16"/>
    <p:sldId id="280" r:id="rId17"/>
    <p:sldId id="282" r:id="rId18"/>
    <p:sldId id="283" r:id="rId19"/>
    <p:sldId id="267" r:id="rId20"/>
    <p:sldId id="269" r:id="rId21"/>
    <p:sldId id="276" r:id="rId2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80D8A22-CE8B-4BFF-8E96-059BCB7FB737}">
  <a:tblStyle styleId="{280D8A22-CE8B-4BFF-8E96-059BCB7FB737}" styleName="Table_0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0F0F0"/>
          </a:solidFill>
        </a:fill>
      </a:tcStyle>
    </a:wholeTbl>
    <a:band1H>
      <a:tcStyle>
        <a:tcBdr/>
        <a:fill>
          <a:solidFill>
            <a:srgbClr val="DFDFDE"/>
          </a:solidFill>
        </a:fill>
      </a:tcStyle>
    </a:band1H>
    <a:band1V>
      <a:tcStyle>
        <a:tcBdr/>
        <a:fill>
          <a:solidFill>
            <a:srgbClr val="DFDFDE"/>
          </a:solidFill>
        </a:fill>
      </a:tcStyle>
    </a:band1V>
    <a:la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B2B7C83A-B649-4DBA-8E21-F6C8EECA0A67}" styleName="Table_1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0F0F0"/>
          </a:solidFill>
        </a:fill>
      </a:tcStyle>
    </a:wholeTbl>
    <a:band1H>
      <a:tcStyle>
        <a:tcBdr/>
        <a:fill>
          <a:solidFill>
            <a:srgbClr val="DFDFDE"/>
          </a:solidFill>
        </a:fill>
      </a:tcStyle>
    </a:band1H>
    <a:band1V>
      <a:tcStyle>
        <a:tcBdr/>
        <a:fill>
          <a:solidFill>
            <a:srgbClr val="DFDFDE"/>
          </a:solidFill>
        </a:fill>
      </a:tcStyle>
    </a:band1V>
    <a:la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2083E8AB-D2B5-470B-9CC7-281D3C4E8555}" styleName="Table_2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0F0F0"/>
          </a:solidFill>
        </a:fill>
      </a:tcStyle>
    </a:wholeTbl>
    <a:band1H>
      <a:tcStyle>
        <a:tcBdr/>
        <a:fill>
          <a:solidFill>
            <a:srgbClr val="DFDFDE"/>
          </a:solidFill>
        </a:fill>
      </a:tcStyle>
    </a:band1H>
    <a:band1V>
      <a:tcStyle>
        <a:tcBdr/>
        <a:fill>
          <a:solidFill>
            <a:srgbClr val="DFDFDE"/>
          </a:solidFill>
        </a:fill>
      </a:tcStyle>
    </a:band1V>
    <a:la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ndara"/>
          <a:ea typeface="Candara"/>
          <a:cs typeface="Candar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ndara"/>
          <a:ea typeface="Candara"/>
          <a:cs typeface="Candar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704" y="-4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220463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hape 5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49" name="Shape 5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All Rights Reserved, Kenneth Skrzesz,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600" b="1" i="0" u="none" strike="noStrike" cap="none" baseline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‹#›</a:t>
            </a:fld>
            <a:endParaRPr lang="en-US" sz="1600" b="1" i="0" u="none" strike="noStrike" cap="none" baseline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152400" y="2133600"/>
            <a:ext cx="4663500" cy="268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Assessing Fine Arts Instruction:  Classroom “</a:t>
            </a:r>
            <a:r>
              <a:rPr lang="en-US" dirty="0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Look </a:t>
            </a:r>
            <a:r>
              <a:rPr lang="en-US" dirty="0" err="1" smtClean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Fors</a:t>
            </a:r>
            <a:r>
              <a:rPr lang="en-US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” for Administrators</a:t>
            </a:r>
          </a:p>
        </p:txBody>
      </p:sp>
      <p:pic>
        <p:nvPicPr>
          <p:cNvPr id="3" name="Shape 2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381000"/>
            <a:ext cx="3352799" cy="36576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733800" y="55626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Ken </a:t>
            </a:r>
            <a:r>
              <a:rPr lang="en-US" dirty="0" err="1" smtClean="0">
                <a:solidFill>
                  <a:schemeClr val="tx1"/>
                </a:solidFill>
              </a:rPr>
              <a:t>Skrzesz</a:t>
            </a:r>
            <a:r>
              <a:rPr lang="en-US" dirty="0" smtClean="0">
                <a:solidFill>
                  <a:schemeClr val="tx1"/>
                </a:solidFill>
              </a:rPr>
              <a:t>, Coordinator of Fine Arts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Kenneth.skrzesz@maryland.gov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Today’s Structure</a:t>
            </a:r>
            <a:r>
              <a:rPr lang="en-US" dirty="0"/>
              <a:t> </a:t>
            </a:r>
            <a:r>
              <a:rPr lang="en-US" dirty="0" smtClean="0"/>
              <a:t>and Objectives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Share Philosophical Ideas</a:t>
            </a:r>
            <a:br>
              <a:rPr lang="en-US" dirty="0" smtClean="0"/>
            </a:br>
            <a:r>
              <a:rPr lang="en-US" dirty="0" smtClean="0"/>
              <a:t>Share Some New Thoughts About Arts Education</a:t>
            </a:r>
            <a:br>
              <a:rPr lang="en-US" dirty="0" smtClean="0"/>
            </a:br>
            <a:r>
              <a:rPr lang="en-US" dirty="0" smtClean="0"/>
              <a:t>Discuss Your Observations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3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Overarching Concepts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276225" y="215900"/>
            <a:ext cx="8591550" cy="825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Models of the Creative Process</a:t>
            </a:r>
          </a:p>
        </p:txBody>
      </p:sp>
      <p:graphicFrame>
        <p:nvGraphicFramePr>
          <p:cNvPr id="158" name="Shape 158"/>
          <p:cNvGraphicFramePr/>
          <p:nvPr>
            <p:extLst>
              <p:ext uri="{D42A27DB-BD31-4B8C-83A1-F6EECF244321}">
                <p14:modId xmlns:p14="http://schemas.microsoft.com/office/powerpoint/2010/main" val="2954560441"/>
              </p:ext>
            </p:extLst>
          </p:nvPr>
        </p:nvGraphicFramePr>
        <p:xfrm>
          <a:off x="1143000" y="1066800"/>
          <a:ext cx="6477000" cy="5257825"/>
        </p:xfrm>
        <a:graphic>
          <a:graphicData uri="http://schemas.openxmlformats.org/drawingml/2006/table">
            <a:tbl>
              <a:tblPr firstRow="1" bandRow="1">
                <a:noFill/>
                <a:tableStyleId>{2083E8AB-D2B5-470B-9CC7-281D3C4E8555}</a:tableStyleId>
              </a:tblPr>
              <a:tblGrid>
                <a:gridCol w="1905000"/>
                <a:gridCol w="1524000"/>
                <a:gridCol w="1524000"/>
                <a:gridCol w="1524000"/>
              </a:tblGrid>
              <a:tr h="749300">
                <a:tc grid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u="none" strike="noStrike" cap="none" baseline="0" dirty="0"/>
                        <a:t>4 Models of Phases – Non-Linear</a:t>
                      </a: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 1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Petty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 2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Taylor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 3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Graham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 4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Wallas</a:t>
                      </a:r>
                    </a:p>
                  </a:txBody>
                  <a:tcPr marL="68575" marR="68575" marT="0" marB="0"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Inspiration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Preparation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Intent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Preparation</a:t>
                      </a:r>
                    </a:p>
                  </a:txBody>
                  <a:tcPr marL="68575" marR="68575" marT="0" marB="0"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Clarification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Incubation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Explore/Gather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Incubation</a:t>
                      </a:r>
                    </a:p>
                  </a:txBody>
                  <a:tcPr marL="68575" marR="68575" marT="0" marB="0"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Evaluation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Insight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Connect/Experiment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Illumination</a:t>
                      </a:r>
                    </a:p>
                  </a:txBody>
                  <a:tcPr marL="68575" marR="68575" marT="0" marB="0"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Distillation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Evaluation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Create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Implementation</a:t>
                      </a:r>
                    </a:p>
                  </a:txBody>
                  <a:tcPr marL="68575" marR="68575" marT="0" marB="0"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Incubation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Elaboration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Evaluate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baseline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</a:tr>
              <a:tr h="644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Perspiration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600" u="none" strike="noStrike" cap="none" baseline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600" u="none" strike="noStrike" cap="none" baseline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None/>
                      </a:pPr>
                      <a:endParaRPr sz="1600" u="none" strike="noStrike" cap="none" baseline="0" dirty="0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The Creative Classroom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FOCUS:  Opening exercise (bringing students into </a:t>
            </a:r>
            <a:r>
              <a:rPr lang="en-US" sz="185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a</a:t>
            </a:r>
            <a:r>
              <a:rPr lang="en-US" sz="1850" b="0" i="0" u="none" strike="noStrike" cap="none" baseline="0" dirty="0" smtClean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 </a:t>
            </a:r>
            <a:r>
              <a:rPr lang="en-US" sz="185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c</a:t>
            </a:r>
            <a:r>
              <a:rPr lang="en-US" sz="1850" b="0" i="0" u="none" strike="noStrike" cap="none" baseline="0" dirty="0" smtClean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reative </a:t>
            </a:r>
            <a:r>
              <a:rPr lang="en-US" sz="185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e</a:t>
            </a:r>
            <a:r>
              <a:rPr lang="en-US" sz="1850" b="0" i="0" u="none" strike="noStrike" cap="none" baseline="0" dirty="0" smtClean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nvironment</a:t>
            </a: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)</a:t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1850" b="0" i="0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DETAIL:  Warm-up and introduce the topics to be covered (specifics that engage mind and body)</a:t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1850" b="0" i="0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DISCOVERY:  Perform activities of creativity (the freedom to interpret)</a:t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1850" b="0" i="0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APPLICATION:  Create work (technique meets product)</a:t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1850" b="0" i="0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PRESENTATION:  Share work (synthesis of new information)</a:t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1850" b="0" i="0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97368"/>
              <a:buFont typeface="Arial"/>
              <a:buChar char="•"/>
            </a:pPr>
            <a:r>
              <a:rPr lang="en-US" sz="18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LINK:  Connect what was accomplished to “where we go from here?”</a:t>
            </a:r>
            <a:r>
              <a:rPr lang="en-US" sz="1850" b="0" i="0" u="none" strike="noStrike" cap="none" baseline="0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1850" b="0" i="0" u="none" strike="noStrike" cap="none" baseline="0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</a:br>
            <a:endParaRPr lang="en-US" sz="1850" b="0" i="0" u="none" strike="noStrike" cap="none" baseline="0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MSDE\Creative Process\Artist Habits of Mind 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46125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Shape 3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057400"/>
            <a:ext cx="7467600" cy="320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Shape 3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743200"/>
            <a:ext cx="1478280" cy="148589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1066800" y="1066800"/>
            <a:ext cx="7024744" cy="838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Questrial"/>
              <a:buNone/>
            </a:pPr>
            <a:r>
              <a:rPr lang="en-US" sz="3600" b="0" i="0" u="none" strike="noStrike" cap="none" baseline="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Guiding Premise for</a:t>
            </a:r>
            <a:br>
              <a:rPr lang="en-US" sz="3600" b="0" i="0" u="none" strike="noStrike" cap="none" baseline="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n-US" sz="3600" b="0" i="0" u="none" strike="noStrike" cap="none" baseline="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Arts </a:t>
            </a:r>
            <a:r>
              <a:rPr lang="en-US" sz="3600" b="0" i="0" u="none" strike="noStrike" cap="none" baseline="0" dirty="0" smtClean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Education</a:t>
            </a:r>
            <a:endParaRPr lang="en-US" sz="3600" b="0" i="0" u="none" strike="noStrike" cap="none" baseline="0" dirty="0">
              <a:solidFill>
                <a:schemeClr val="tx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54" name="Shape 3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62800" y="3429000"/>
            <a:ext cx="1457960" cy="68579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Shape 355"/>
          <p:cNvSpPr txBox="1"/>
          <p:nvPr/>
        </p:nvSpPr>
        <p:spPr>
          <a:xfrm>
            <a:off x="1143000" y="2209800"/>
            <a:ext cx="236220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rgbClr val="94C6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6" name="Shape 356"/>
          <p:cNvSpPr txBox="1">
            <a:spLocks noGrp="1"/>
          </p:cNvSpPr>
          <p:nvPr>
            <p:ph type="ftr" idx="11"/>
          </p:nvPr>
        </p:nvSpPr>
        <p:spPr>
          <a:xfrm>
            <a:off x="2897124" y="6248400"/>
            <a:ext cx="3502152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 baseline="0" dirty="0" smtClean="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All Rights Reserved, Kenneth </a:t>
            </a:r>
            <a:r>
              <a:rPr lang="en-US" sz="1200" b="0" i="0" u="none" strike="noStrike" cap="none" baseline="0" dirty="0" err="1" smtClean="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Skrzesz</a:t>
            </a:r>
            <a:r>
              <a:rPr lang="en-US" sz="1200" b="0" i="0" u="none" strike="noStrike" cap="none" baseline="0" dirty="0" smtClean="0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, 2015</a:t>
            </a:r>
            <a:endParaRPr lang="en-US" sz="1200" b="0" i="0" u="none" strike="noStrike" cap="none" baseline="0" dirty="0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  <p:extLst>
      <p:ext uri="{BB962C8B-B14F-4D97-AF65-F5344CB8AC3E}">
        <p14:creationId xmlns:p14="http://schemas.microsoft.com/office/powerpoint/2010/main" val="367300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1071879" y="228600"/>
            <a:ext cx="7024744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ntarell"/>
              <a:buNone/>
            </a:pPr>
            <a:r>
              <a:rPr lang="en-US" sz="3600" b="0" i="0" u="none" strike="noStrike" cap="none" baseline="0" dirty="0" smtClean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What’s Happening in the Mess?</a:t>
            </a:r>
            <a:endParaRPr lang="en-US" sz="3600" b="0" i="0" u="none" strike="noStrike" cap="none" baseline="0" dirty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  <p:pic>
        <p:nvPicPr>
          <p:cNvPr id="258" name="Shape 2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399" y="1981200"/>
            <a:ext cx="7467600" cy="396239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Shape 259"/>
          <p:cNvSpPr txBox="1"/>
          <p:nvPr/>
        </p:nvSpPr>
        <p:spPr>
          <a:xfrm>
            <a:off x="1143000" y="2286000"/>
            <a:ext cx="2362200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  <p:sp>
        <p:nvSpPr>
          <p:cNvPr id="260" name="Shape 260"/>
          <p:cNvSpPr txBox="1"/>
          <p:nvPr/>
        </p:nvSpPr>
        <p:spPr>
          <a:xfrm>
            <a:off x="1066800" y="3429000"/>
            <a:ext cx="609599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  <p:sp>
        <p:nvSpPr>
          <p:cNvPr id="261" name="Shape 261"/>
          <p:cNvSpPr txBox="1"/>
          <p:nvPr/>
        </p:nvSpPr>
        <p:spPr>
          <a:xfrm>
            <a:off x="7315200" y="3886200"/>
            <a:ext cx="609599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  <p:sp>
        <p:nvSpPr>
          <p:cNvPr id="262" name="Shape 262"/>
          <p:cNvSpPr txBox="1"/>
          <p:nvPr/>
        </p:nvSpPr>
        <p:spPr>
          <a:xfrm>
            <a:off x="914400" y="3447364"/>
            <a:ext cx="1981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Define Personal  (Independent) and Collaborative Processes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5181599" y="4669351"/>
            <a:ext cx="198119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 dirty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Build Skills and Techniques while Creating a Product</a:t>
            </a:r>
          </a:p>
        </p:txBody>
      </p:sp>
      <p:sp>
        <p:nvSpPr>
          <p:cNvPr id="264" name="Shape 264"/>
          <p:cNvSpPr txBox="1"/>
          <p:nvPr/>
        </p:nvSpPr>
        <p:spPr>
          <a:xfrm>
            <a:off x="5181600" y="2133600"/>
            <a:ext cx="2590800" cy="14773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Deepen Knowledge of Content through Authentic Application (Performance-Based Outcome)</a:t>
            </a:r>
          </a:p>
        </p:txBody>
      </p:sp>
      <p:sp>
        <p:nvSpPr>
          <p:cNvPr id="265" name="Shape 265"/>
          <p:cNvSpPr txBox="1"/>
          <p:nvPr/>
        </p:nvSpPr>
        <p:spPr>
          <a:xfrm>
            <a:off x="1175657" y="4939098"/>
            <a:ext cx="2743199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Develop Creative Habits Over Time and Through Planning</a:t>
            </a:r>
          </a:p>
        </p:txBody>
      </p:sp>
      <p:sp>
        <p:nvSpPr>
          <p:cNvPr id="266" name="Shape 266"/>
          <p:cNvSpPr txBox="1"/>
          <p:nvPr/>
        </p:nvSpPr>
        <p:spPr>
          <a:xfrm>
            <a:off x="6477000" y="4097101"/>
            <a:ext cx="1904999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Acquire 21</a:t>
            </a:r>
            <a:r>
              <a:rPr lang="en-US" sz="1800" b="0" i="0" u="none" strike="noStrike" cap="none" baseline="300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st</a:t>
            </a:r>
            <a:r>
              <a:rPr lang="en-US" sz="1800" b="0" i="0" u="none" strike="noStrike" cap="none" baseline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Century Skills</a:t>
            </a:r>
          </a:p>
        </p:txBody>
      </p:sp>
      <p:sp>
        <p:nvSpPr>
          <p:cNvPr id="267" name="Shape 267"/>
          <p:cNvSpPr txBox="1"/>
          <p:nvPr/>
        </p:nvSpPr>
        <p:spPr>
          <a:xfrm>
            <a:off x="1447800" y="1981200"/>
            <a:ext cx="2743199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 baseline="0" dirty="0" smtClean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Explore </a:t>
            </a:r>
            <a:r>
              <a:rPr lang="en-US" sz="1800" b="0" i="0" u="none" strike="noStrike" cap="none" baseline="0" dirty="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 Open-Ended Question (Concept) in a Dependable Environment </a:t>
            </a:r>
          </a:p>
        </p:txBody>
      </p:sp>
    </p:spTree>
    <p:extLst>
      <p:ext uri="{BB962C8B-B14F-4D97-AF65-F5344CB8AC3E}">
        <p14:creationId xmlns:p14="http://schemas.microsoft.com/office/powerpoint/2010/main" val="33867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762000" y="1066800"/>
            <a:ext cx="7619999" cy="533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1665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96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Effective teachers are constantly asking 4 questions – all grades, all ability levels – in very subtle ways: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296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68580" marR="0" lvl="0" indent="-50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96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Who am I?</a:t>
            </a:r>
          </a:p>
          <a:p>
            <a:pPr marL="68580" marR="0" lvl="0" indent="-50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96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Who are my students?</a:t>
            </a:r>
          </a:p>
          <a:p>
            <a:pPr marL="68580" marR="0" lvl="0" indent="-50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96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What might they become?</a:t>
            </a:r>
          </a:p>
          <a:p>
            <a:pPr marL="68580" marR="0" lvl="0" indent="-50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96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What might we become together?</a:t>
            </a:r>
          </a:p>
          <a:p>
            <a:pPr marL="68580" marR="0" lvl="0" indent="-50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1665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68580" marR="0" lvl="0" indent="-508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148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(Critical Pedagogy for MUED by Frank Abrahams)</a:t>
            </a:r>
          </a:p>
          <a:p>
            <a:pPr marL="68580" marR="0" lvl="0" indent="-50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1665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7024744" cy="838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ntarell"/>
              <a:buNone/>
            </a:pPr>
            <a:r>
              <a:rPr lang="en-US" sz="400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Philosophical Premise 1</a:t>
            </a:r>
          </a:p>
        </p:txBody>
      </p:sp>
    </p:spTree>
    <p:extLst>
      <p:ext uri="{BB962C8B-B14F-4D97-AF65-F5344CB8AC3E}">
        <p14:creationId xmlns:p14="http://schemas.microsoft.com/office/powerpoint/2010/main" val="259369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762000" y="1066800"/>
            <a:ext cx="7619999" cy="5791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Students are constantly asking 4 questions – all grades, all ability levels – in very subtle ways:</a:t>
            </a: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2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Do you see me?</a:t>
            </a: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Do you hear me?</a:t>
            </a: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Do I matter?</a:t>
            </a: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25000"/>
              <a:buFont typeface="Arial"/>
              <a:buNone/>
            </a:pPr>
            <a:r>
              <a:rPr lang="en-US" sz="2800" b="1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Are you brave enough to share your process?</a:t>
            </a:r>
          </a:p>
          <a:p>
            <a:pPr marL="68580" marR="0" lvl="0" indent="-508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7024744" cy="838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ntarell"/>
              <a:buNone/>
            </a:pPr>
            <a:r>
              <a:rPr lang="en-US" sz="4000" b="0" i="0" u="none" strike="noStrike" cap="none" baseline="0">
                <a:solidFill>
                  <a:schemeClr val="lt1"/>
                </a:solidFill>
                <a:latin typeface="Cantarell"/>
                <a:ea typeface="Cantarell"/>
                <a:cs typeface="Cantarell"/>
                <a:sym typeface="Cantarell"/>
              </a:rPr>
              <a:t>Philosophical Premise 2</a:t>
            </a:r>
          </a:p>
        </p:txBody>
      </p:sp>
    </p:spTree>
    <p:extLst>
      <p:ext uri="{BB962C8B-B14F-4D97-AF65-F5344CB8AC3E}">
        <p14:creationId xmlns:p14="http://schemas.microsoft.com/office/powerpoint/2010/main" val="118609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idx="1"/>
          </p:nvPr>
        </p:nvSpPr>
        <p:spPr>
          <a:xfrm>
            <a:off x="274319" y="474133"/>
            <a:ext cx="8595359" cy="57620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600" b="1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Speed adversely affects creativity and work: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3600" b="0" i="0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“When creativity is under the gun, it usually ends up getting killed… Complex cognitive processing takes time, and, without some reasonable time for that processing, creativity is almost impossible.” 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600" b="0" i="1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Harvard Business Review</a:t>
            </a: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200" b="0" i="0" u="none" strike="noStrike" cap="none" baseline="0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276225" y="469900"/>
            <a:ext cx="8591550" cy="3632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b="0" dirty="0" smtClean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Assessing</a:t>
            </a:r>
            <a:r>
              <a:rPr lang="en-US" sz="3600" b="0" i="0" u="none" strike="noStrike" cap="none" baseline="0" dirty="0" smtClean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 the Creative Classroom and</a:t>
            </a:r>
            <a: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/>
            </a:r>
            <a:b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Experiential Learning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Shape 100"/>
          <p:cNvGraphicFramePr/>
          <p:nvPr>
            <p:extLst>
              <p:ext uri="{D42A27DB-BD31-4B8C-83A1-F6EECF244321}">
                <p14:modId xmlns:p14="http://schemas.microsoft.com/office/powerpoint/2010/main" val="2026767984"/>
              </p:ext>
            </p:extLst>
          </p:nvPr>
        </p:nvGraphicFramePr>
        <p:xfrm>
          <a:off x="228597" y="380993"/>
          <a:ext cx="8763004" cy="2865120"/>
        </p:xfrm>
        <a:graphic>
          <a:graphicData uri="http://schemas.openxmlformats.org/drawingml/2006/table">
            <a:tbl>
              <a:tblPr firstRow="1" firstCol="1" bandRow="1">
                <a:noFill/>
                <a:tableStyleId>{280D8A22-CE8B-4BFF-8E96-059BCB7FB737}</a:tableStyleId>
              </a:tblPr>
              <a:tblGrid>
                <a:gridCol w="1600203"/>
                <a:gridCol w="1219018"/>
                <a:gridCol w="1981261"/>
                <a:gridCol w="1981261"/>
                <a:gridCol w="1981261"/>
              </a:tblGrid>
              <a:tr h="33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/>
                        <a:t>Creative Classroom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Habit of Mind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MSDE Effective Lesson Framework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Danielson Domain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err="1" smtClean="0"/>
                        <a:t>Marzano</a:t>
                      </a:r>
                      <a:r>
                        <a:rPr lang="en-US" sz="2000" u="none" strike="noStrike" cap="none" baseline="0" dirty="0" smtClean="0"/>
                        <a:t> Design Questions and Domains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  <a:tr h="6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Focus -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Entering the Environment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Observe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lang="en-US" sz="2000" u="none" strike="noStrike" cap="none" baseline="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Envision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Warm-Up</a:t>
                      </a:r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andara" pitchFamily="34" charset="0"/>
                        </a:rPr>
                        <a:t>,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Candara" pitchFamily="34" charset="0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Activate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Prior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Knowledge</a:t>
                      </a:r>
                      <a:endParaRPr lang="en-US" sz="2000" b="0" dirty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(Could be Motivation or Management)</a:t>
                      </a:r>
                      <a:endParaRPr lang="en-US" sz="2000" b="0" dirty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1b: Knowledge of Learning Process</a:t>
                      </a:r>
                      <a:endParaRPr lang="en-US" sz="2000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1e: Designing Coherent Instruction 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DQ2 (2): Organizing Students to Interact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with New Knowledge</a:t>
                      </a:r>
                      <a:endParaRPr lang="en-US" sz="2000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DQ3 (9): Reviewing Content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653609"/>
              </p:ext>
            </p:extLst>
          </p:nvPr>
        </p:nvGraphicFramePr>
        <p:xfrm>
          <a:off x="1447800" y="4419600"/>
          <a:ext cx="6096000" cy="1010920"/>
        </p:xfrm>
        <a:graphic>
          <a:graphicData uri="http://schemas.openxmlformats.org/drawingml/2006/table">
            <a:tbl>
              <a:tblPr firstRow="1" bandRow="1">
                <a:tableStyleId>{280D8A22-CE8B-4BFF-8E96-059BCB7FB737}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You See?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A Set or Developing Warm-Up Activity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Responses</a:t>
                      </a:r>
                      <a:r>
                        <a:rPr lang="en-US" baseline="0" dirty="0" smtClean="0"/>
                        <a:t> to </a:t>
                      </a:r>
                      <a:r>
                        <a:rPr lang="en-US" dirty="0" smtClean="0"/>
                        <a:t>Prior Knowledge Prompts</a:t>
                      </a:r>
                      <a:endParaRPr lang="en-US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Shape 100"/>
          <p:cNvGraphicFramePr/>
          <p:nvPr>
            <p:extLst>
              <p:ext uri="{D42A27DB-BD31-4B8C-83A1-F6EECF244321}">
                <p14:modId xmlns:p14="http://schemas.microsoft.com/office/powerpoint/2010/main" val="2880554170"/>
              </p:ext>
            </p:extLst>
          </p:nvPr>
        </p:nvGraphicFramePr>
        <p:xfrm>
          <a:off x="228597" y="380993"/>
          <a:ext cx="8763004" cy="3108960"/>
        </p:xfrm>
        <a:graphic>
          <a:graphicData uri="http://schemas.openxmlformats.org/drawingml/2006/table">
            <a:tbl>
              <a:tblPr firstRow="1" firstCol="1" bandRow="1">
                <a:noFill/>
                <a:tableStyleId>{280D8A22-CE8B-4BFF-8E96-059BCB7FB737}</a:tableStyleId>
              </a:tblPr>
              <a:tblGrid>
                <a:gridCol w="1293628"/>
                <a:gridCol w="1525593"/>
                <a:gridCol w="1981261"/>
                <a:gridCol w="1981261"/>
                <a:gridCol w="1981261"/>
              </a:tblGrid>
              <a:tr h="33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/>
                        <a:t>Creative Classroom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Habit of Mind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MSDE Effective Lesson Framework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Danielson Domain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err="1" smtClean="0"/>
                        <a:t>Marzano</a:t>
                      </a:r>
                      <a:r>
                        <a:rPr lang="en-US" sz="2000" u="none" strike="noStrike" cap="none" baseline="0" dirty="0" smtClean="0"/>
                        <a:t> Design Questions and Domains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  <a:tr h="6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Detail – Introduce Topics and Themes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Develop Craft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lang="en-US" sz="2000" u="none" strike="noStrike" cap="none" baseline="0" dirty="0" smtClean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Objective and Purpose</a:t>
                      </a:r>
                      <a:endParaRPr lang="en-US" sz="2000" b="0" dirty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1c: Setting Instructional Outcomes</a:t>
                      </a:r>
                      <a:endParaRPr lang="en-US" b="0" dirty="0" smtClean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2b: Establishing a Culture for Learning</a:t>
                      </a:r>
                      <a:endParaRPr lang="en-US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3a: Expectations for Learning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DQ1 (1): Providing Clear Learning Goals &amp; Scales (Rubrics)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907022"/>
              </p:ext>
            </p:extLst>
          </p:nvPr>
        </p:nvGraphicFramePr>
        <p:xfrm>
          <a:off x="1524000" y="4572000"/>
          <a:ext cx="6096000" cy="1285239"/>
        </p:xfrm>
        <a:graphic>
          <a:graphicData uri="http://schemas.openxmlformats.org/drawingml/2006/table">
            <a:tbl>
              <a:tblPr firstRow="1" bandRow="1">
                <a:tableStyleId>{280D8A22-CE8B-4BFF-8E96-059BCB7FB737}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 You See?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Responses</a:t>
                      </a:r>
                      <a:r>
                        <a:rPr lang="en-US" baseline="0" dirty="0" smtClean="0"/>
                        <a:t> to Presented Thematic Concepts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Technique-Building Activities in Response to a</a:t>
                      </a:r>
                      <a:r>
                        <a:rPr lang="en-US" baseline="0" dirty="0" smtClean="0"/>
                        <a:t> Presented or Researched Topic or Theme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1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Shape 100"/>
          <p:cNvGraphicFramePr/>
          <p:nvPr>
            <p:extLst>
              <p:ext uri="{D42A27DB-BD31-4B8C-83A1-F6EECF244321}">
                <p14:modId xmlns:p14="http://schemas.microsoft.com/office/powerpoint/2010/main" val="353577925"/>
              </p:ext>
            </p:extLst>
          </p:nvPr>
        </p:nvGraphicFramePr>
        <p:xfrm>
          <a:off x="228597" y="380993"/>
          <a:ext cx="8763004" cy="3931920"/>
        </p:xfrm>
        <a:graphic>
          <a:graphicData uri="http://schemas.openxmlformats.org/drawingml/2006/table">
            <a:tbl>
              <a:tblPr firstRow="1" firstCol="1" bandRow="1">
                <a:noFill/>
                <a:tableStyleId>{280D8A22-CE8B-4BFF-8E96-059BCB7FB737}</a:tableStyleId>
              </a:tblPr>
              <a:tblGrid>
                <a:gridCol w="1293628"/>
                <a:gridCol w="1525593"/>
                <a:gridCol w="1981261"/>
                <a:gridCol w="1981261"/>
                <a:gridCol w="1981261"/>
              </a:tblGrid>
              <a:tr h="33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/>
                        <a:t>Creative Classroom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Habit of Mind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MSDE Effective Lesson Framework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Danielson Domain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err="1" smtClean="0"/>
                        <a:t>Marzano</a:t>
                      </a:r>
                      <a:r>
                        <a:rPr lang="en-US" sz="2000" u="none" strike="noStrike" cap="none" baseline="0" dirty="0" smtClean="0"/>
                        <a:t> Design Questions and Domains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  <a:tr h="6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Discovery – Activities of Creativity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Stretch and Explore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Instructional Input</a:t>
                      </a:r>
                      <a:endParaRPr lang="en-US" sz="2000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(Instructional Strategies)</a:t>
                      </a:r>
                      <a:endParaRPr lang="en-US" sz="2000" b="0" dirty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1e: Lesson &amp; Unit Structure</a:t>
                      </a:r>
                      <a:endParaRPr lang="en-US" b="0" dirty="0" smtClean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3a: Explanations of Content</a:t>
                      </a:r>
                      <a:endParaRPr lang="en-US" b="0" dirty="0" smtClean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3b: Questioning &amp; Discussion Techniques</a:t>
                      </a:r>
                      <a:endParaRPr lang="en-US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3c: Structure &amp; Pacing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DQ2 (2-6): Previewing, Chunking, Processing, </a:t>
                      </a: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Elaborating New Content/</a:t>
                      </a: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Information</a:t>
                      </a:r>
                      <a:endParaRPr lang="en-US" b="0" dirty="0" smtClean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DQ5 (3-6): Response Rates, Pacing, Intensity,</a:t>
                      </a:r>
                      <a:endParaRPr lang="en-US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Enthusiasm  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189791"/>
              </p:ext>
            </p:extLst>
          </p:nvPr>
        </p:nvGraphicFramePr>
        <p:xfrm>
          <a:off x="1524000" y="4572000"/>
          <a:ext cx="6096000" cy="1559560"/>
        </p:xfrm>
        <a:graphic>
          <a:graphicData uri="http://schemas.openxmlformats.org/drawingml/2006/table">
            <a:tbl>
              <a:tblPr firstRow="1" bandRow="1">
                <a:tableStyleId>{280D8A22-CE8B-4BFF-8E96-059BCB7FB737}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 You See?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Individual and/or Collaborative Responses to </a:t>
                      </a:r>
                      <a:r>
                        <a:rPr lang="en-US" baseline="0" dirty="0" smtClean="0"/>
                        <a:t>Thematic Concepts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Teacher Facilitation of Developed Artistic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Techniques to</a:t>
                      </a:r>
                      <a:r>
                        <a:rPr lang="en-US" baseline="0" dirty="0" smtClean="0"/>
                        <a:t> be</a:t>
                      </a:r>
                      <a:r>
                        <a:rPr lang="en-US" dirty="0" smtClean="0"/>
                        <a:t> Challenged, Improved</a:t>
                      </a:r>
                      <a:r>
                        <a:rPr lang="en-US" baseline="0" dirty="0" smtClean="0"/>
                        <a:t> and Utilized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59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Shape 100"/>
          <p:cNvGraphicFramePr/>
          <p:nvPr>
            <p:extLst>
              <p:ext uri="{D42A27DB-BD31-4B8C-83A1-F6EECF244321}">
                <p14:modId xmlns:p14="http://schemas.microsoft.com/office/powerpoint/2010/main" val="182700724"/>
              </p:ext>
            </p:extLst>
          </p:nvPr>
        </p:nvGraphicFramePr>
        <p:xfrm>
          <a:off x="228597" y="380993"/>
          <a:ext cx="8763004" cy="3657600"/>
        </p:xfrm>
        <a:graphic>
          <a:graphicData uri="http://schemas.openxmlformats.org/drawingml/2006/table">
            <a:tbl>
              <a:tblPr firstRow="1" firstCol="1" bandRow="1">
                <a:noFill/>
                <a:tableStyleId>{280D8A22-CE8B-4BFF-8E96-059BCB7FB737}</a:tableStyleId>
              </a:tblPr>
              <a:tblGrid>
                <a:gridCol w="1447803"/>
                <a:gridCol w="1371418"/>
                <a:gridCol w="1981261"/>
                <a:gridCol w="1981261"/>
                <a:gridCol w="1981261"/>
              </a:tblGrid>
              <a:tr h="33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/>
                        <a:t>Creative Classroom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Habit of Mind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MSDE Effective Lesson Framework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Danielson Domain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err="1" smtClean="0"/>
                        <a:t>Marzano</a:t>
                      </a:r>
                      <a:r>
                        <a:rPr lang="en-US" sz="2000" u="none" strike="noStrike" cap="none" baseline="0" dirty="0" smtClean="0"/>
                        <a:t> Design Questions and Domains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  <a:tr h="6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Application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– Produce 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Engage and Persist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Student Learning*</a:t>
                      </a:r>
                      <a:endParaRPr lang="en-US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(Curriculum Planning)</a:t>
                      </a:r>
                      <a:endParaRPr lang="en-US" sz="2000" b="0" dirty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3c: Engage Students in Learning</a:t>
                      </a:r>
                      <a:endParaRPr lang="en-US" b="0" dirty="0" smtClean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3c: Activities &amp; Assignments</a:t>
                      </a:r>
                      <a:endParaRPr lang="en-US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3c: Grouping of Students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DQ4 (16-17): Organize &amp; Engage Students in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Cognitively Complex Tasks</a:t>
                      </a:r>
                      <a:endParaRPr lang="en-US" b="0" dirty="0" smtClean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DQ5 (1-9): Management &amp; Instructional</a:t>
                      </a:r>
                      <a:endParaRPr lang="en-US" b="0" dirty="0" smtClean="0">
                        <a:effectLst/>
                      </a:endParaRPr>
                    </a:p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ndara"/>
                          <a:ea typeface="Candara"/>
                          <a:cs typeface="Candara"/>
                        </a:rPr>
                        <a:t>Activities to Engage Students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672134"/>
              </p:ext>
            </p:extLst>
          </p:nvPr>
        </p:nvGraphicFramePr>
        <p:xfrm>
          <a:off x="457200" y="4191000"/>
          <a:ext cx="8305800" cy="2108199"/>
        </p:xfrm>
        <a:graphic>
          <a:graphicData uri="http://schemas.openxmlformats.org/drawingml/2006/table">
            <a:tbl>
              <a:tblPr firstRow="1" bandRow="1">
                <a:tableStyleId>{280D8A22-CE8B-4BFF-8E96-059BCB7FB737}</a:tableStyleId>
              </a:tblPr>
              <a:tblGrid>
                <a:gridCol w="8305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 You</a:t>
                      </a:r>
                      <a:r>
                        <a:rPr lang="en-US" baseline="0" dirty="0" smtClean="0"/>
                        <a:t> See?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Urgency Building Toward Production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Artistic Techniques and Aesthetic Judgments Informing Decisions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Ongoing Teacher and Student Assessment of Technique and Developing Product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Teacher Facilitation of Time Management and Increasing Creative and Technical Prowess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Teacher Prompted Metacognitive Check-Ins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88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Shape 100"/>
          <p:cNvGraphicFramePr/>
          <p:nvPr>
            <p:extLst>
              <p:ext uri="{D42A27DB-BD31-4B8C-83A1-F6EECF244321}">
                <p14:modId xmlns:p14="http://schemas.microsoft.com/office/powerpoint/2010/main" val="1481221601"/>
              </p:ext>
            </p:extLst>
          </p:nvPr>
        </p:nvGraphicFramePr>
        <p:xfrm>
          <a:off x="228597" y="380993"/>
          <a:ext cx="8763004" cy="5943600"/>
        </p:xfrm>
        <a:graphic>
          <a:graphicData uri="http://schemas.openxmlformats.org/drawingml/2006/table">
            <a:tbl>
              <a:tblPr firstRow="1" firstCol="1" bandRow="1">
                <a:noFill/>
                <a:tableStyleId>{280D8A22-CE8B-4BFF-8E96-059BCB7FB737}</a:tableStyleId>
              </a:tblPr>
              <a:tblGrid>
                <a:gridCol w="1600203"/>
                <a:gridCol w="1219018"/>
                <a:gridCol w="1828982"/>
                <a:gridCol w="2133540"/>
                <a:gridCol w="1981261"/>
              </a:tblGrid>
              <a:tr h="33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/>
                        <a:t>Creative Classroom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Habit of Mind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MSDE Effective Lesson Framework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Danielson Domain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err="1" smtClean="0"/>
                        <a:t>Marzano</a:t>
                      </a:r>
                      <a:r>
                        <a:rPr lang="en-US" sz="2000" u="none" strike="noStrike" cap="none" baseline="0" dirty="0" smtClean="0"/>
                        <a:t> Design Questions and Domains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  <a:tr h="6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Presentation – Share 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Express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Checking for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Understanding</a:t>
                      </a:r>
                      <a:endParaRPr lang="en-US" sz="2000" b="0" dirty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(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Management)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Guided Practice</a:t>
                      </a:r>
                      <a:endParaRPr lang="en-US" sz="2000" b="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(Curriculum Planning)</a:t>
                      </a:r>
                      <a:endParaRPr lang="en-US" sz="2000" b="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3d: Monitoring Student Learning</a:t>
                      </a:r>
                      <a:endParaRPr lang="en-US" sz="2000" dirty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3d: Feedback to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Students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1e: Learning Activities &amp; Instructional Groups</a:t>
                      </a:r>
                      <a:endParaRPr lang="en-US" sz="200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3d:Student Self-Assessment &amp; Monitoring</a:t>
                      </a:r>
                      <a:endParaRPr lang="en-US" sz="200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3e: Teacher Flexibility &amp; Responsiveness</a:t>
                      </a:r>
                      <a:endParaRPr lang="en-US" sz="200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DQ1 (2): Tracking Student Progress</a:t>
                      </a:r>
                      <a:endParaRPr lang="en-US" dirty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DQ9 (16-19): Asking Questions &amp; </a:t>
                      </a: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Probing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 Incorrect </a:t>
                      </a: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Answers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DQ3 (11): Using Homework</a:t>
                      </a:r>
                      <a:endParaRPr lang="en-US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DQ3 (12-13): Examining Similarities and</a:t>
                      </a:r>
                      <a:endParaRPr lang="en-US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Differences, Errors in Reasoning </a:t>
                      </a:r>
                      <a:endParaRPr lang="en-US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DQ3 (14): Practicing Skills, Strategies &amp; </a:t>
                      </a:r>
                      <a:endParaRPr lang="en-US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Processes</a:t>
                      </a:r>
                      <a:endParaRPr lang="en-US" dirty="0" smtClean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731222"/>
              </p:ext>
            </p:extLst>
          </p:nvPr>
        </p:nvGraphicFramePr>
        <p:xfrm>
          <a:off x="228600" y="3581400"/>
          <a:ext cx="4343400" cy="2382519"/>
        </p:xfrm>
        <a:graphic>
          <a:graphicData uri="http://schemas.openxmlformats.org/drawingml/2006/table">
            <a:tbl>
              <a:tblPr firstRow="1" bandRow="1">
                <a:tableStyleId>{280D8A22-CE8B-4BFF-8E96-059BCB7FB737}</a:tableStyleId>
              </a:tblPr>
              <a:tblGrid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 You See?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Synthesis of New Information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Developing Products Reflecting Technique and Process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Students Responding in a Safe Environment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Teacher Facilitation of Presentation Environment by Modeling Feedback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87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Shape 100"/>
          <p:cNvGraphicFramePr/>
          <p:nvPr>
            <p:extLst>
              <p:ext uri="{D42A27DB-BD31-4B8C-83A1-F6EECF244321}">
                <p14:modId xmlns:p14="http://schemas.microsoft.com/office/powerpoint/2010/main" val="1905450490"/>
              </p:ext>
            </p:extLst>
          </p:nvPr>
        </p:nvGraphicFramePr>
        <p:xfrm>
          <a:off x="228597" y="380993"/>
          <a:ext cx="8763004" cy="3749039"/>
        </p:xfrm>
        <a:graphic>
          <a:graphicData uri="http://schemas.openxmlformats.org/drawingml/2006/table">
            <a:tbl>
              <a:tblPr firstRow="1" firstCol="1" bandRow="1">
                <a:noFill/>
                <a:tableStyleId>{280D8A22-CE8B-4BFF-8E96-059BCB7FB737}</a:tableStyleId>
              </a:tblPr>
              <a:tblGrid>
                <a:gridCol w="1371603"/>
                <a:gridCol w="1447618"/>
                <a:gridCol w="1828982"/>
                <a:gridCol w="2133540"/>
                <a:gridCol w="1981261"/>
              </a:tblGrid>
              <a:tr h="335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/>
                        <a:t>Creative Classroom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Habit of Mind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MSDE Effective Lesson Framework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Danielson Domain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err="1" smtClean="0"/>
                        <a:t>Marzano</a:t>
                      </a:r>
                      <a:r>
                        <a:rPr lang="en-US" sz="2000" u="none" strike="noStrike" cap="none" baseline="0" dirty="0" smtClean="0"/>
                        <a:t> Design Questions and Domains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</a:tr>
              <a:tr h="6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Link – What Happened and Where Do We Go From Here?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Reflect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endParaRPr lang="en-US" sz="2000" u="none" strike="noStrike" cap="none" baseline="0" dirty="0" smtClean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2000" u="none" strike="noStrike" cap="none" baseline="0" dirty="0" smtClean="0"/>
                        <a:t>Understand the World</a:t>
                      </a:r>
                      <a:endParaRPr lang="en-US" sz="2000" u="none" strike="noStrike" cap="none" baseline="0" dirty="0"/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Closure (Instructional Strategies)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ndara" pitchFamily="34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Teacher Reflection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(Curriculum Planning)</a:t>
                      </a:r>
                      <a:endParaRPr lang="en-US" sz="2000" b="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dirty="0">
                        <a:effectLst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1e: Lesson &amp; Unit Structure</a:t>
                      </a:r>
                      <a:endParaRPr lang="en-US" sz="2000" dirty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3c: Structure &amp;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Pacing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1e: Designing Coherent Instruction</a:t>
                      </a:r>
                      <a:endParaRPr lang="en-US" sz="200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4a: Reflecting on Teaching</a:t>
                      </a:r>
                      <a:endParaRPr lang="en-US" sz="2000" dirty="0" smtClean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Domain 2: Planning &amp; Preparing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effectLst/>
                        <a:latin typeface="Candara" pitchFamily="34" charset="0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</a:rPr>
                        <a:t>Domain 3: Reflecting on Teaching</a:t>
                      </a:r>
                      <a:endParaRPr lang="en-US" sz="2000" dirty="0">
                        <a:effectLst/>
                        <a:latin typeface="Candara" pitchFamily="34" charset="0"/>
                      </a:endParaRPr>
                    </a:p>
                  </a:txBody>
                  <a:tcPr marL="76200" marR="7620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All Rights Reserved, Kenneth </a:t>
            </a:r>
            <a:r>
              <a:rPr lang="en-US" dirty="0" err="1" smtClean="0"/>
              <a:t>Skrzesz</a:t>
            </a:r>
            <a:r>
              <a:rPr lang="en-US" dirty="0" smtClean="0"/>
              <a:t>, 2015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847229"/>
              </p:ext>
            </p:extLst>
          </p:nvPr>
        </p:nvGraphicFramePr>
        <p:xfrm>
          <a:off x="685800" y="4572000"/>
          <a:ext cx="7543800" cy="1285239"/>
        </p:xfrm>
        <a:graphic>
          <a:graphicData uri="http://schemas.openxmlformats.org/drawingml/2006/table">
            <a:tbl>
              <a:tblPr firstRow="1" bandRow="1">
                <a:tableStyleId>{280D8A22-CE8B-4BFF-8E96-059BCB7FB737}</a:tableStyleId>
              </a:tblPr>
              <a:tblGrid>
                <a:gridCol w="7543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What Do You See?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The “Why” being Presented, Challenged and Discussed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Teacher/Student Facilitation of Connections Beyond the Student and Classroom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148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276225" y="139701"/>
            <a:ext cx="8591550" cy="596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32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Creative Process and 21</a:t>
            </a:r>
            <a:r>
              <a:rPr lang="en-US" sz="3250" b="0" i="0" u="none" strike="noStrike" cap="none" baseline="3000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st</a:t>
            </a:r>
            <a:r>
              <a:rPr lang="en-US" sz="325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 Century Skills</a:t>
            </a:r>
          </a:p>
        </p:txBody>
      </p:sp>
      <p:graphicFrame>
        <p:nvGraphicFramePr>
          <p:cNvPr id="152" name="Shape 152"/>
          <p:cNvGraphicFramePr/>
          <p:nvPr>
            <p:extLst>
              <p:ext uri="{D42A27DB-BD31-4B8C-83A1-F6EECF244321}">
                <p14:modId xmlns:p14="http://schemas.microsoft.com/office/powerpoint/2010/main" val="181536271"/>
              </p:ext>
            </p:extLst>
          </p:nvPr>
        </p:nvGraphicFramePr>
        <p:xfrm>
          <a:off x="254000" y="736604"/>
          <a:ext cx="8613775" cy="5952450"/>
        </p:xfrm>
        <a:graphic>
          <a:graphicData uri="http://schemas.openxmlformats.org/drawingml/2006/table">
            <a:tbl>
              <a:tblPr firstRow="1" bandRow="1">
                <a:noFill/>
                <a:tableStyleId>{B2B7C83A-B649-4DBA-8E21-F6C8EECA0A67}</a:tableStyleId>
              </a:tblPr>
              <a:tblGrid>
                <a:gridCol w="3530600"/>
                <a:gridCol w="5083175"/>
              </a:tblGrid>
              <a:tr h="812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i="1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Benefits of the Creative Process: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i="1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(General Research of Artist’s Process Statements and Task Force Report)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i="1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r>
                        <a:rPr lang="en-US" sz="1600" b="1" i="1" u="none" strike="noStrike" cap="none" baseline="3000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600" b="1" i="1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 Century Skills: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b="1" i="1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(The Partnership for 21</a:t>
                      </a:r>
                      <a:r>
                        <a:rPr lang="en-US" sz="1600" b="1" i="1" u="none" strike="noStrike" cap="none" baseline="3000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600" b="1" i="1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 Century Skills)</a:t>
                      </a:r>
                    </a:p>
                  </a:txBody>
                  <a:tcPr marL="68575" marR="68575" marT="0" marB="0"/>
                </a:tc>
              </a:tr>
              <a:tr h="54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Metacognition, Creativity, Innovation, Imagination, Ideation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Think Creatively, Be Self-Directed Learners, Work Independently</a:t>
                      </a:r>
                    </a:p>
                  </a:txBody>
                  <a:tcPr marL="68575" marR="68575" marT="0" marB="0"/>
                </a:tc>
              </a:tr>
              <a:tr h="470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Editing	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Make Judgments and Decisions, Reason Effectively</a:t>
                      </a:r>
                    </a:p>
                  </a:txBody>
                  <a:tcPr marL="68575" marR="68575" marT="0" marB="0"/>
                </a:tc>
              </a:tr>
              <a:tr h="54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Self-Efficacy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Adapt to Change, Be Flexible, Manage Goals and Times,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Manage Projects</a:t>
                      </a:r>
                    </a:p>
                  </a:txBody>
                  <a:tcPr marL="68575" marR="68575" marT="0" marB="0"/>
                </a:tc>
              </a:tr>
              <a:tr h="54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Critical Thinking, Critical Judgment, Problem Solving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Critical Thinking and Problem Solving</a:t>
                      </a:r>
                    </a:p>
                  </a:txBody>
                  <a:tcPr marL="68575" marR="68575" marT="0" marB="0"/>
                </a:tc>
              </a:tr>
              <a:tr h="541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600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Concentration, Create Meaning, Understand Meaning, Inquiry, Research, Cultural Literacy, Understanding Other Subjects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baseline="0">
                        <a:latin typeface="Candara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Access, Evaluate, Use and Manage Information, Analyze Media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	</a:t>
                      </a:r>
                    </a:p>
                  </a:txBody>
                  <a:tcPr marL="68575" marR="68575" marT="0" marB="0"/>
                </a:tc>
              </a:tr>
              <a:tr h="470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Perseverance, Sensory Perception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Act On Creative Ideas</a:t>
                      </a:r>
                    </a:p>
                  </a:txBody>
                  <a:tcPr marL="68575" marR="68575" marT="0" marB="0"/>
                </a:tc>
              </a:tr>
              <a:tr h="541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Production, Motor and Technical Skills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Implement Innovations, Apply Technology Effectively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Produce Results, Create Media Products</a:t>
                      </a:r>
                    </a:p>
                  </a:txBody>
                  <a:tcPr marL="68575" marR="68575" marT="0" marB="0"/>
                </a:tc>
              </a:tr>
              <a:tr h="81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r>
                        <a:rPr lang="en-US" sz="1600" u="none" strike="noStrike" cap="none" baseline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Communication, Collaboration, Teamwork, Empathy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 baseline="0">
                        <a:latin typeface="Candara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Communicate Clearly, Interact Effectively with Others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None/>
                      </a:pPr>
                      <a:r>
                        <a:rPr lang="en-US" sz="1600" u="none" strike="noStrike" cap="none" baseline="0" dirty="0">
                          <a:latin typeface="Candara" pitchFamily="34" charset="0"/>
                          <a:ea typeface="Calibri"/>
                          <a:cs typeface="Calibri"/>
                          <a:sym typeface="Calibri"/>
                        </a:rPr>
                        <a:t>Work Effectively with Diverse Teams, Work Creatively with Others, Collaborate with Others</a:t>
                      </a:r>
                    </a:p>
                  </a:txBody>
                  <a:tcPr marL="68575" marR="68575" marT="0" marB="0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idx="1"/>
          </p:nvPr>
        </p:nvSpPr>
        <p:spPr>
          <a:xfrm>
            <a:off x="274319" y="474133"/>
            <a:ext cx="8595359" cy="57620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3600" b="0" i="0" u="none" strike="noStrike" cap="none" baseline="0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3600" b="0" i="0" u="none" strike="noStrike" cap="none" baseline="0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600" b="0" i="0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Creativity takes the raw data of the 5 senses and turns it into a unique creative expression.   No one else is metabolizing the experience in the same way.  </a:t>
            </a: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3600" b="0" i="1" u="none" strike="noStrike" cap="none" baseline="0" dirty="0">
              <a:solidFill>
                <a:schemeClr val="tx1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3600" b="0" i="1" u="none" strike="noStrike" cap="none" baseline="0" dirty="0">
                <a:solidFill>
                  <a:schemeClr val="tx1"/>
                </a:solidFill>
                <a:latin typeface="Galdeano"/>
                <a:ea typeface="Galdeano"/>
                <a:cs typeface="Galdeano"/>
                <a:sym typeface="Galdeano"/>
              </a:rPr>
              <a:t>Deepak Chopra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Reserved, Kenneth Skrzesz, 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Shape 5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838200"/>
            <a:ext cx="4495799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Shape 545"/>
          <p:cNvSpPr txBox="1"/>
          <p:nvPr/>
        </p:nvSpPr>
        <p:spPr>
          <a:xfrm>
            <a:off x="1295400" y="5334000"/>
            <a:ext cx="6629400" cy="5847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3200" b="1" i="0" u="none" strike="noStrike" cap="none" baseline="0" dirty="0">
                <a:solidFill>
                  <a:schemeClr val="tx1"/>
                </a:solidFill>
                <a:latin typeface="Questrial"/>
                <a:ea typeface="Questrial"/>
                <a:cs typeface="Questrial"/>
                <a:sym typeface="Questrial"/>
              </a:rPr>
              <a:t>Kenneth.skrzesz@maryland.gov</a:t>
            </a:r>
          </a:p>
        </p:txBody>
      </p:sp>
    </p:spTree>
    <p:extLst>
      <p:ext uri="{BB962C8B-B14F-4D97-AF65-F5344CB8AC3E}">
        <p14:creationId xmlns:p14="http://schemas.microsoft.com/office/powerpoint/2010/main" val="13524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218</TotalTime>
  <Words>1227</Words>
  <Application>Microsoft Macintosh PowerPoint</Application>
  <PresentationFormat>On-screen Show (4:3)</PresentationFormat>
  <Paragraphs>253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Tw Cen MT</vt:lpstr>
      <vt:lpstr>Candara</vt:lpstr>
      <vt:lpstr>Thatch</vt:lpstr>
      <vt:lpstr>Assessing Fine Arts Instruction:  Classroom “Look Fors” for Administrators</vt:lpstr>
      <vt:lpstr>Today’s Structure and Objectives  Share Philosophical Ideas Share Some New Thoughts About Arts Education Discuss Your Observations</vt:lpstr>
      <vt:lpstr>Overarching Concepts</vt:lpstr>
      <vt:lpstr>Models of the Creative Process</vt:lpstr>
      <vt:lpstr>The Creative Classroom</vt:lpstr>
      <vt:lpstr>PowerPoint Presentation</vt:lpstr>
      <vt:lpstr>Guiding Premise for Arts Education</vt:lpstr>
      <vt:lpstr>What’s Happening in the Mess?</vt:lpstr>
      <vt:lpstr>Philosophical Premise 1</vt:lpstr>
      <vt:lpstr>Philosophical Premise 2</vt:lpstr>
      <vt:lpstr>PowerPoint Presentation</vt:lpstr>
      <vt:lpstr>Assessing the Creative Classroom and Experiential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Creative Process and 21st Century Skills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Fine Arts Instruction:  Classroom “Look Fors” for Administrators</dc:title>
  <dc:creator>Kenneth W Skrzesz</dc:creator>
  <cp:lastModifiedBy>Matthew Rein</cp:lastModifiedBy>
  <cp:revision>19</cp:revision>
  <dcterms:modified xsi:type="dcterms:W3CDTF">2015-10-21T11:53:48Z</dcterms:modified>
</cp:coreProperties>
</file>