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xlsx" ContentType="application/vnd.openxmlformats-officedocument.spreadsheetml.sheet"/>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722" r:id="rId6"/>
  </p:sldMasterIdLst>
  <p:notesMasterIdLst>
    <p:notesMasterId r:id="rId48"/>
  </p:notesMasterIdLst>
  <p:sldIdLst>
    <p:sldId id="256" r:id="rId7"/>
    <p:sldId id="295" r:id="rId8"/>
    <p:sldId id="306" r:id="rId9"/>
    <p:sldId id="297" r:id="rId10"/>
    <p:sldId id="298" r:id="rId11"/>
    <p:sldId id="299" r:id="rId12"/>
    <p:sldId id="261" r:id="rId13"/>
    <p:sldId id="263" r:id="rId14"/>
    <p:sldId id="305" r:id="rId15"/>
    <p:sldId id="268" r:id="rId16"/>
    <p:sldId id="269" r:id="rId17"/>
    <p:sldId id="270" r:id="rId18"/>
    <p:sldId id="272" r:id="rId19"/>
    <p:sldId id="271" r:id="rId20"/>
    <p:sldId id="273" r:id="rId21"/>
    <p:sldId id="274" r:id="rId22"/>
    <p:sldId id="275" r:id="rId23"/>
    <p:sldId id="276" r:id="rId24"/>
    <p:sldId id="277" r:id="rId25"/>
    <p:sldId id="279" r:id="rId26"/>
    <p:sldId id="300" r:id="rId27"/>
    <p:sldId id="301" r:id="rId28"/>
    <p:sldId id="280" r:id="rId29"/>
    <p:sldId id="283" r:id="rId30"/>
    <p:sldId id="281" r:id="rId31"/>
    <p:sldId id="284" r:id="rId32"/>
    <p:sldId id="286" r:id="rId33"/>
    <p:sldId id="285" r:id="rId34"/>
    <p:sldId id="287" r:id="rId35"/>
    <p:sldId id="288" r:id="rId36"/>
    <p:sldId id="303" r:id="rId37"/>
    <p:sldId id="290" r:id="rId38"/>
    <p:sldId id="291" r:id="rId39"/>
    <p:sldId id="292" r:id="rId40"/>
    <p:sldId id="293" r:id="rId41"/>
    <p:sldId id="307" r:id="rId42"/>
    <p:sldId id="317" r:id="rId43"/>
    <p:sldId id="308" r:id="rId44"/>
    <p:sldId id="309" r:id="rId45"/>
    <p:sldId id="316" r:id="rId46"/>
    <p:sldId id="294"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SOE Manager" initials="WS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0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2104" y="-7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50" Type="http://schemas.openxmlformats.org/officeDocument/2006/relationships/commentAuthors" Target="commentAuthors.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notesMaster" Target="notesMasters/notesMaster1.xml"/><Relationship Id="rId49" Type="http://schemas.openxmlformats.org/officeDocument/2006/relationships/printerSettings" Target="printerSettings/printerSettings1.bin"/><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customXml" Target="../customXml/item4.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chemeClr val="bg1"/>
                </a:solidFill>
              </a:defRPr>
            </a:pPr>
            <a:r>
              <a:rPr lang="en-US" sz="1400" dirty="0" smtClean="0">
                <a:solidFill>
                  <a:schemeClr val="bg1"/>
                </a:solidFill>
              </a:rPr>
              <a:t>National Middle</a:t>
            </a:r>
            <a:r>
              <a:rPr lang="en-US" sz="1400" baseline="0" dirty="0" smtClean="0">
                <a:solidFill>
                  <a:schemeClr val="bg1"/>
                </a:solidFill>
              </a:rPr>
              <a:t> School Suspension Rate, 2006 </a:t>
            </a:r>
            <a:endParaRPr lang="en-US" sz="1400" dirty="0">
              <a:solidFill>
                <a:schemeClr val="bg1"/>
              </a:solidFill>
            </a:endParaRPr>
          </a:p>
        </c:rich>
      </c:tx>
      <c:layout/>
      <c:overlay val="0"/>
      <c:spPr>
        <a:solidFill>
          <a:srgbClr val="4F81BD"/>
        </a:solidFill>
      </c:spPr>
    </c:title>
    <c:autoTitleDeleted val="0"/>
    <c:plotArea>
      <c:layout>
        <c:manualLayout>
          <c:layoutTarget val="inner"/>
          <c:xMode val="edge"/>
          <c:yMode val="edge"/>
          <c:x val="0.0350877192982456"/>
          <c:y val="0.181246541817408"/>
          <c:w val="0.935672514619885"/>
          <c:h val="0.670893009150885"/>
        </c:manualLayout>
      </c:layout>
      <c:barChart>
        <c:barDir val="col"/>
        <c:grouping val="clustered"/>
        <c:varyColors val="0"/>
        <c:ser>
          <c:idx val="0"/>
          <c:order val="0"/>
          <c:tx>
            <c:strRef>
              <c:f>Sheet1!$B$1</c:f>
              <c:strCache>
                <c:ptCount val="1"/>
                <c:pt idx="0">
                  <c:v>Male</c:v>
                </c:pt>
              </c:strCache>
            </c:strRef>
          </c:tx>
          <c:invertIfNegative val="0"/>
          <c:dLbls>
            <c:txPr>
              <a:bodyPr/>
              <a:lstStyle/>
              <a:p>
                <a:pPr>
                  <a:defRPr sz="1400"/>
                </a:pPr>
                <a:endParaRPr lang="en-US"/>
              </a:p>
            </c:txPr>
            <c:showLegendKey val="0"/>
            <c:showVal val="1"/>
            <c:showCatName val="0"/>
            <c:showSerName val="0"/>
            <c:showPercent val="0"/>
            <c:showBubbleSize val="0"/>
            <c:showLeaderLines val="0"/>
          </c:dLbls>
          <c:cat>
            <c:strRef>
              <c:f>Sheet1!$A$2:$A$3</c:f>
              <c:strCache>
                <c:ptCount val="2"/>
                <c:pt idx="0">
                  <c:v>Black</c:v>
                </c:pt>
                <c:pt idx="1">
                  <c:v>White</c:v>
                </c:pt>
              </c:strCache>
            </c:strRef>
          </c:cat>
          <c:val>
            <c:numRef>
              <c:f>Sheet1!$B$2:$B$3</c:f>
              <c:numCache>
                <c:formatCode>0%</c:formatCode>
                <c:ptCount val="2"/>
                <c:pt idx="0">
                  <c:v>0.28</c:v>
                </c:pt>
                <c:pt idx="1">
                  <c:v>0.1</c:v>
                </c:pt>
              </c:numCache>
            </c:numRef>
          </c:val>
        </c:ser>
        <c:ser>
          <c:idx val="1"/>
          <c:order val="1"/>
          <c:tx>
            <c:strRef>
              <c:f>Sheet1!$C$1</c:f>
              <c:strCache>
                <c:ptCount val="1"/>
                <c:pt idx="0">
                  <c:v>Female</c:v>
                </c:pt>
              </c:strCache>
            </c:strRef>
          </c:tx>
          <c:invertIfNegative val="0"/>
          <c:dLbls>
            <c:txPr>
              <a:bodyPr/>
              <a:lstStyle/>
              <a:p>
                <a:pPr>
                  <a:defRPr sz="1400"/>
                </a:pPr>
                <a:endParaRPr lang="en-US"/>
              </a:p>
            </c:txPr>
            <c:showLegendKey val="0"/>
            <c:showVal val="1"/>
            <c:showCatName val="0"/>
            <c:showSerName val="0"/>
            <c:showPercent val="0"/>
            <c:showBubbleSize val="0"/>
            <c:showLeaderLines val="0"/>
          </c:dLbls>
          <c:cat>
            <c:strRef>
              <c:f>Sheet1!$A$2:$A$3</c:f>
              <c:strCache>
                <c:ptCount val="2"/>
                <c:pt idx="0">
                  <c:v>Black</c:v>
                </c:pt>
                <c:pt idx="1">
                  <c:v>White</c:v>
                </c:pt>
              </c:strCache>
            </c:strRef>
          </c:cat>
          <c:val>
            <c:numRef>
              <c:f>Sheet1!$C$2:$C$3</c:f>
              <c:numCache>
                <c:formatCode>0%</c:formatCode>
                <c:ptCount val="2"/>
                <c:pt idx="0">
                  <c:v>0.18</c:v>
                </c:pt>
                <c:pt idx="1">
                  <c:v>0.0400000000000001</c:v>
                </c:pt>
              </c:numCache>
            </c:numRef>
          </c:val>
        </c:ser>
        <c:dLbls>
          <c:showLegendKey val="0"/>
          <c:showVal val="1"/>
          <c:showCatName val="0"/>
          <c:showSerName val="0"/>
          <c:showPercent val="0"/>
          <c:showBubbleSize val="0"/>
        </c:dLbls>
        <c:gapWidth val="150"/>
        <c:overlap val="-25"/>
        <c:axId val="407163512"/>
        <c:axId val="407166520"/>
      </c:barChart>
      <c:catAx>
        <c:axId val="407163512"/>
        <c:scaling>
          <c:orientation val="minMax"/>
        </c:scaling>
        <c:delete val="0"/>
        <c:axPos val="b"/>
        <c:majorTickMark val="none"/>
        <c:minorTickMark val="none"/>
        <c:tickLblPos val="nextTo"/>
        <c:txPr>
          <a:bodyPr/>
          <a:lstStyle/>
          <a:p>
            <a:pPr>
              <a:defRPr sz="1200" b="1"/>
            </a:pPr>
            <a:endParaRPr lang="en-US"/>
          </a:p>
        </c:txPr>
        <c:crossAx val="407166520"/>
        <c:crosses val="autoZero"/>
        <c:auto val="1"/>
        <c:lblAlgn val="ctr"/>
        <c:lblOffset val="100"/>
        <c:noMultiLvlLbl val="0"/>
      </c:catAx>
      <c:valAx>
        <c:axId val="407166520"/>
        <c:scaling>
          <c:orientation val="minMax"/>
        </c:scaling>
        <c:delete val="1"/>
        <c:axPos val="l"/>
        <c:numFmt formatCode="0%" sourceLinked="1"/>
        <c:majorTickMark val="out"/>
        <c:minorTickMark val="none"/>
        <c:tickLblPos val="none"/>
        <c:crossAx val="407163512"/>
        <c:crosses val="autoZero"/>
        <c:crossBetween val="between"/>
      </c:valAx>
    </c:plotArea>
    <c:legend>
      <c:legendPos val="t"/>
      <c:layout>
        <c:manualLayout>
          <c:xMode val="edge"/>
          <c:yMode val="edge"/>
          <c:x val="0.5773999631625"/>
          <c:y val="0.26597972972973"/>
          <c:w val="0.353971773265184"/>
          <c:h val="0.0795797790901138"/>
        </c:manualLayout>
      </c:layout>
      <c:overlay val="0"/>
      <c:txPr>
        <a:bodyPr/>
        <a:lstStyle/>
        <a:p>
          <a:pPr>
            <a:defRPr sz="1400"/>
          </a:pPr>
          <a:endParaRPr lang="en-US"/>
        </a:p>
      </c:txPr>
    </c:legend>
    <c:plotVisOnly val="1"/>
    <c:dispBlanksAs val="gap"/>
    <c:showDLblsOverMax val="0"/>
  </c:chart>
  <c:spPr>
    <a:ln>
      <a:solidFill>
        <a:srgbClr val="4F81BD"/>
      </a:solidFill>
    </a:ln>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solidFill>
                  <a:schemeClr val="bg1"/>
                </a:solidFill>
              </a:defRPr>
            </a:pPr>
            <a:r>
              <a:rPr lang="en-US" sz="1400" dirty="0" smtClean="0">
                <a:solidFill>
                  <a:schemeClr val="bg1"/>
                </a:solidFill>
              </a:rPr>
              <a:t>Proportion of Teaching Staff Who</a:t>
            </a:r>
            <a:r>
              <a:rPr lang="en-US" sz="1400" baseline="0" dirty="0" smtClean="0">
                <a:solidFill>
                  <a:schemeClr val="bg1"/>
                </a:solidFill>
              </a:rPr>
              <a:t> are First and Second Year Teachers</a:t>
            </a:r>
            <a:endParaRPr lang="en-US" sz="1400" dirty="0">
              <a:solidFill>
                <a:schemeClr val="bg1"/>
              </a:solidFill>
            </a:endParaRPr>
          </a:p>
        </c:rich>
      </c:tx>
      <c:layout/>
      <c:overlay val="0"/>
      <c:spPr>
        <a:solidFill>
          <a:srgbClr val="4F81BD"/>
        </a:solidFill>
      </c:spPr>
    </c:title>
    <c:autoTitleDeleted val="0"/>
    <c:plotArea>
      <c:layout/>
      <c:barChart>
        <c:barDir val="col"/>
        <c:grouping val="clustered"/>
        <c:varyColors val="0"/>
        <c:ser>
          <c:idx val="0"/>
          <c:order val="0"/>
          <c:tx>
            <c:strRef>
              <c:f>Sheet1!$B$1</c:f>
              <c:strCache>
                <c:ptCount val="1"/>
                <c:pt idx="0">
                  <c:v>Column1</c:v>
                </c:pt>
              </c:strCache>
            </c:strRef>
          </c:tx>
          <c:invertIfNegative val="0"/>
          <c:dLbls>
            <c:txPr>
              <a:bodyPr/>
              <a:lstStyle/>
              <a:p>
                <a:pPr>
                  <a:defRPr sz="1400"/>
                </a:pPr>
                <a:endParaRPr lang="en-US"/>
              </a:p>
            </c:txPr>
            <c:showLegendKey val="0"/>
            <c:showVal val="1"/>
            <c:showCatName val="0"/>
            <c:showSerName val="0"/>
            <c:showPercent val="0"/>
            <c:showBubbleSize val="0"/>
            <c:showLeaderLines val="0"/>
          </c:dLbls>
          <c:cat>
            <c:strRef>
              <c:f>Sheet1!$A$2:$A$3</c:f>
              <c:strCache>
                <c:ptCount val="2"/>
                <c:pt idx="0">
                  <c:v>In schools with lowest Black/Hispanic enrollment</c:v>
                </c:pt>
                <c:pt idx="1">
                  <c:v>In schools with highest Black/Hispanic enrollment</c:v>
                </c:pt>
              </c:strCache>
            </c:strRef>
          </c:cat>
          <c:val>
            <c:numRef>
              <c:f>Sheet1!$B$2:$B$3</c:f>
              <c:numCache>
                <c:formatCode>0%</c:formatCode>
                <c:ptCount val="2"/>
                <c:pt idx="0">
                  <c:v>0.08</c:v>
                </c:pt>
                <c:pt idx="1">
                  <c:v>0.15</c:v>
                </c:pt>
              </c:numCache>
            </c:numRef>
          </c:val>
        </c:ser>
        <c:dLbls>
          <c:showLegendKey val="0"/>
          <c:showVal val="1"/>
          <c:showCatName val="0"/>
          <c:showSerName val="0"/>
          <c:showPercent val="0"/>
          <c:showBubbleSize val="0"/>
        </c:dLbls>
        <c:gapWidth val="150"/>
        <c:overlap val="-25"/>
        <c:axId val="407224712"/>
        <c:axId val="407227720"/>
      </c:barChart>
      <c:catAx>
        <c:axId val="407224712"/>
        <c:scaling>
          <c:orientation val="minMax"/>
        </c:scaling>
        <c:delete val="0"/>
        <c:axPos val="b"/>
        <c:majorTickMark val="none"/>
        <c:minorTickMark val="none"/>
        <c:tickLblPos val="nextTo"/>
        <c:txPr>
          <a:bodyPr/>
          <a:lstStyle/>
          <a:p>
            <a:pPr>
              <a:defRPr sz="1200" b="1"/>
            </a:pPr>
            <a:endParaRPr lang="en-US"/>
          </a:p>
        </c:txPr>
        <c:crossAx val="407227720"/>
        <c:crosses val="autoZero"/>
        <c:auto val="1"/>
        <c:lblAlgn val="ctr"/>
        <c:lblOffset val="100"/>
        <c:noMultiLvlLbl val="0"/>
      </c:catAx>
      <c:valAx>
        <c:axId val="407227720"/>
        <c:scaling>
          <c:orientation val="minMax"/>
          <c:max val="0.3"/>
        </c:scaling>
        <c:delete val="1"/>
        <c:axPos val="l"/>
        <c:numFmt formatCode="0%" sourceLinked="1"/>
        <c:majorTickMark val="out"/>
        <c:minorTickMark val="none"/>
        <c:tickLblPos val="none"/>
        <c:crossAx val="407224712"/>
        <c:crosses val="autoZero"/>
        <c:crossBetween val="between"/>
        <c:majorUnit val="0.05"/>
      </c:valAx>
    </c:plotArea>
    <c:plotVisOnly val="1"/>
    <c:dispBlanksAs val="gap"/>
    <c:showDLblsOverMax val="0"/>
  </c:chart>
  <c:spPr>
    <a:ln>
      <a:solidFill>
        <a:srgbClr val="4F81BD"/>
      </a:solidFill>
    </a:ln>
  </c:spPr>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b="1">
                <a:solidFill>
                  <a:schemeClr val="tx2"/>
                </a:solidFill>
              </a:defRPr>
            </a:pPr>
            <a:r>
              <a:rPr lang="en-US" sz="1400" b="1" dirty="0" smtClean="0">
                <a:solidFill>
                  <a:schemeClr val="tx2"/>
                </a:solidFill>
              </a:rPr>
              <a:t>NAEP Long-Term-Trend Math: Average scale</a:t>
            </a:r>
            <a:r>
              <a:rPr lang="en-US" sz="1400" b="1" baseline="0" dirty="0" smtClean="0">
                <a:solidFill>
                  <a:schemeClr val="tx2"/>
                </a:solidFill>
              </a:rPr>
              <a:t> scores for age 9, 13 and 17, 1978-2012</a:t>
            </a:r>
            <a:endParaRPr lang="en-US" sz="1400" b="1" dirty="0">
              <a:solidFill>
                <a:schemeClr val="tx2"/>
              </a:solidFill>
            </a:endParaRPr>
          </a:p>
        </c:rich>
      </c:tx>
      <c:layout/>
      <c:overlay val="0"/>
    </c:title>
    <c:autoTitleDeleted val="0"/>
    <c:plotArea>
      <c:layout/>
      <c:lineChart>
        <c:grouping val="standard"/>
        <c:varyColors val="0"/>
        <c:ser>
          <c:idx val="0"/>
          <c:order val="0"/>
          <c:tx>
            <c:strRef>
              <c:f>Sheet1!$B$1</c:f>
              <c:strCache>
                <c:ptCount val="1"/>
                <c:pt idx="0">
                  <c:v>White -9</c:v>
                </c:pt>
              </c:strCache>
            </c:strRef>
          </c:tx>
          <c:spPr>
            <a:ln>
              <a:solidFill>
                <a:schemeClr val="tx2"/>
              </a:solidFill>
            </a:ln>
          </c:spPr>
          <c:marker>
            <c:symbol val="square"/>
            <c:size val="7"/>
            <c:spPr>
              <a:solidFill>
                <a:srgbClr val="1F497D"/>
              </a:solidFill>
              <a:ln>
                <a:solidFill>
                  <a:srgbClr val="1F497D"/>
                </a:solidFill>
              </a:ln>
            </c:spPr>
          </c:marker>
          <c:cat>
            <c:numRef>
              <c:f>Sheet1!$A$2:$A$12</c:f>
              <c:numCache>
                <c:formatCode>General</c:formatCode>
                <c:ptCount val="11"/>
                <c:pt idx="0">
                  <c:v>1978.0</c:v>
                </c:pt>
                <c:pt idx="1">
                  <c:v>1982.0</c:v>
                </c:pt>
                <c:pt idx="2">
                  <c:v>1986.0</c:v>
                </c:pt>
                <c:pt idx="3">
                  <c:v>1990.0</c:v>
                </c:pt>
                <c:pt idx="4">
                  <c:v>1992.0</c:v>
                </c:pt>
                <c:pt idx="5">
                  <c:v>1994.0</c:v>
                </c:pt>
                <c:pt idx="6">
                  <c:v>1996.0</c:v>
                </c:pt>
                <c:pt idx="7">
                  <c:v>1999.0</c:v>
                </c:pt>
                <c:pt idx="8">
                  <c:v>2004.0</c:v>
                </c:pt>
                <c:pt idx="9">
                  <c:v>2008.0</c:v>
                </c:pt>
                <c:pt idx="10">
                  <c:v>2012.0</c:v>
                </c:pt>
              </c:numCache>
            </c:numRef>
          </c:cat>
          <c:val>
            <c:numRef>
              <c:f>Sheet1!$B$2:$B$12</c:f>
              <c:numCache>
                <c:formatCode>General</c:formatCode>
                <c:ptCount val="11"/>
                <c:pt idx="0">
                  <c:v>224.0</c:v>
                </c:pt>
                <c:pt idx="1">
                  <c:v>224.0</c:v>
                </c:pt>
                <c:pt idx="2">
                  <c:v>227.0</c:v>
                </c:pt>
                <c:pt idx="3">
                  <c:v>235.0</c:v>
                </c:pt>
                <c:pt idx="4">
                  <c:v>235.0</c:v>
                </c:pt>
                <c:pt idx="5">
                  <c:v>237.0</c:v>
                </c:pt>
                <c:pt idx="6">
                  <c:v>237.0</c:v>
                </c:pt>
                <c:pt idx="7">
                  <c:v>239.0</c:v>
                </c:pt>
                <c:pt idx="8">
                  <c:v>247.0</c:v>
                </c:pt>
                <c:pt idx="9">
                  <c:v>250.0</c:v>
                </c:pt>
                <c:pt idx="10">
                  <c:v>252.0</c:v>
                </c:pt>
              </c:numCache>
            </c:numRef>
          </c:val>
          <c:smooth val="0"/>
        </c:ser>
        <c:ser>
          <c:idx val="1"/>
          <c:order val="1"/>
          <c:tx>
            <c:strRef>
              <c:f>Sheet1!$C$1</c:f>
              <c:strCache>
                <c:ptCount val="1"/>
                <c:pt idx="0">
                  <c:v>Black-9</c:v>
                </c:pt>
              </c:strCache>
            </c:strRef>
          </c:tx>
          <c:cat>
            <c:numRef>
              <c:f>Sheet1!$A$2:$A$12</c:f>
              <c:numCache>
                <c:formatCode>General</c:formatCode>
                <c:ptCount val="11"/>
                <c:pt idx="0">
                  <c:v>1978.0</c:v>
                </c:pt>
                <c:pt idx="1">
                  <c:v>1982.0</c:v>
                </c:pt>
                <c:pt idx="2">
                  <c:v>1986.0</c:v>
                </c:pt>
                <c:pt idx="3">
                  <c:v>1990.0</c:v>
                </c:pt>
                <c:pt idx="4">
                  <c:v>1992.0</c:v>
                </c:pt>
                <c:pt idx="5">
                  <c:v>1994.0</c:v>
                </c:pt>
                <c:pt idx="6">
                  <c:v>1996.0</c:v>
                </c:pt>
                <c:pt idx="7">
                  <c:v>1999.0</c:v>
                </c:pt>
                <c:pt idx="8">
                  <c:v>2004.0</c:v>
                </c:pt>
                <c:pt idx="9">
                  <c:v>2008.0</c:v>
                </c:pt>
                <c:pt idx="10">
                  <c:v>2012.0</c:v>
                </c:pt>
              </c:numCache>
            </c:numRef>
          </c:cat>
          <c:val>
            <c:numRef>
              <c:f>Sheet1!$C$2:$C$12</c:f>
              <c:numCache>
                <c:formatCode>General</c:formatCode>
                <c:ptCount val="11"/>
                <c:pt idx="0">
                  <c:v>192.0</c:v>
                </c:pt>
                <c:pt idx="1">
                  <c:v>195.0</c:v>
                </c:pt>
                <c:pt idx="2">
                  <c:v>202.0</c:v>
                </c:pt>
                <c:pt idx="3">
                  <c:v>208.0</c:v>
                </c:pt>
                <c:pt idx="4">
                  <c:v>208.0</c:v>
                </c:pt>
                <c:pt idx="5">
                  <c:v>212.0</c:v>
                </c:pt>
                <c:pt idx="6">
                  <c:v>212.0</c:v>
                </c:pt>
                <c:pt idx="7">
                  <c:v>211.0</c:v>
                </c:pt>
                <c:pt idx="8">
                  <c:v>224.0</c:v>
                </c:pt>
                <c:pt idx="9">
                  <c:v>224.0</c:v>
                </c:pt>
                <c:pt idx="10">
                  <c:v>226.0</c:v>
                </c:pt>
              </c:numCache>
            </c:numRef>
          </c:val>
          <c:smooth val="0"/>
        </c:ser>
        <c:ser>
          <c:idx val="2"/>
          <c:order val="2"/>
          <c:tx>
            <c:strRef>
              <c:f>Sheet1!$D$1</c:f>
              <c:strCache>
                <c:ptCount val="1"/>
                <c:pt idx="0">
                  <c:v>White-13</c:v>
                </c:pt>
              </c:strCache>
            </c:strRef>
          </c:tx>
          <c:spPr>
            <a:ln>
              <a:solidFill>
                <a:schemeClr val="tx2"/>
              </a:solidFill>
            </a:ln>
          </c:spPr>
          <c:marker>
            <c:spPr>
              <a:solidFill>
                <a:schemeClr val="tx2"/>
              </a:solidFill>
              <a:ln>
                <a:solidFill>
                  <a:schemeClr val="tx2"/>
                </a:solidFill>
              </a:ln>
            </c:spPr>
          </c:marker>
          <c:cat>
            <c:numRef>
              <c:f>Sheet1!$A$2:$A$12</c:f>
              <c:numCache>
                <c:formatCode>General</c:formatCode>
                <c:ptCount val="11"/>
                <c:pt idx="0">
                  <c:v>1978.0</c:v>
                </c:pt>
                <c:pt idx="1">
                  <c:v>1982.0</c:v>
                </c:pt>
                <c:pt idx="2">
                  <c:v>1986.0</c:v>
                </c:pt>
                <c:pt idx="3">
                  <c:v>1990.0</c:v>
                </c:pt>
                <c:pt idx="4">
                  <c:v>1992.0</c:v>
                </c:pt>
                <c:pt idx="5">
                  <c:v>1994.0</c:v>
                </c:pt>
                <c:pt idx="6">
                  <c:v>1996.0</c:v>
                </c:pt>
                <c:pt idx="7">
                  <c:v>1999.0</c:v>
                </c:pt>
                <c:pt idx="8">
                  <c:v>2004.0</c:v>
                </c:pt>
                <c:pt idx="9">
                  <c:v>2008.0</c:v>
                </c:pt>
                <c:pt idx="10">
                  <c:v>2012.0</c:v>
                </c:pt>
              </c:numCache>
            </c:numRef>
          </c:cat>
          <c:val>
            <c:numRef>
              <c:f>Sheet1!$D$2:$D$12</c:f>
              <c:numCache>
                <c:formatCode>General</c:formatCode>
                <c:ptCount val="11"/>
                <c:pt idx="0">
                  <c:v>272.0</c:v>
                </c:pt>
                <c:pt idx="1">
                  <c:v>274.0</c:v>
                </c:pt>
                <c:pt idx="2">
                  <c:v>274.0</c:v>
                </c:pt>
                <c:pt idx="3">
                  <c:v>276.0</c:v>
                </c:pt>
                <c:pt idx="4">
                  <c:v>279.0</c:v>
                </c:pt>
                <c:pt idx="5">
                  <c:v>281.0</c:v>
                </c:pt>
                <c:pt idx="6">
                  <c:v>281.0</c:v>
                </c:pt>
                <c:pt idx="7">
                  <c:v>283.0</c:v>
                </c:pt>
                <c:pt idx="8">
                  <c:v>288.0</c:v>
                </c:pt>
                <c:pt idx="9">
                  <c:v>290.0</c:v>
                </c:pt>
                <c:pt idx="10">
                  <c:v>293.0</c:v>
                </c:pt>
              </c:numCache>
            </c:numRef>
          </c:val>
          <c:smooth val="0"/>
        </c:ser>
        <c:ser>
          <c:idx val="3"/>
          <c:order val="3"/>
          <c:tx>
            <c:strRef>
              <c:f>Sheet1!$E$1</c:f>
              <c:strCache>
                <c:ptCount val="1"/>
                <c:pt idx="0">
                  <c:v>Black-13</c:v>
                </c:pt>
              </c:strCache>
            </c:strRef>
          </c:tx>
          <c:spPr>
            <a:ln>
              <a:solidFill>
                <a:srgbClr val="C00000"/>
              </a:solidFill>
            </a:ln>
          </c:spPr>
          <c:marker>
            <c:symbol val="triangle"/>
            <c:size val="7"/>
            <c:spPr>
              <a:solidFill>
                <a:srgbClr val="C00000"/>
              </a:solidFill>
              <a:ln>
                <a:solidFill>
                  <a:srgbClr val="C00000"/>
                </a:solidFill>
              </a:ln>
            </c:spPr>
          </c:marker>
          <c:cat>
            <c:numRef>
              <c:f>Sheet1!$A$2:$A$12</c:f>
              <c:numCache>
                <c:formatCode>General</c:formatCode>
                <c:ptCount val="11"/>
                <c:pt idx="0">
                  <c:v>1978.0</c:v>
                </c:pt>
                <c:pt idx="1">
                  <c:v>1982.0</c:v>
                </c:pt>
                <c:pt idx="2">
                  <c:v>1986.0</c:v>
                </c:pt>
                <c:pt idx="3">
                  <c:v>1990.0</c:v>
                </c:pt>
                <c:pt idx="4">
                  <c:v>1992.0</c:v>
                </c:pt>
                <c:pt idx="5">
                  <c:v>1994.0</c:v>
                </c:pt>
                <c:pt idx="6">
                  <c:v>1996.0</c:v>
                </c:pt>
                <c:pt idx="7">
                  <c:v>1999.0</c:v>
                </c:pt>
                <c:pt idx="8">
                  <c:v>2004.0</c:v>
                </c:pt>
                <c:pt idx="9">
                  <c:v>2008.0</c:v>
                </c:pt>
                <c:pt idx="10">
                  <c:v>2012.0</c:v>
                </c:pt>
              </c:numCache>
            </c:numRef>
          </c:cat>
          <c:val>
            <c:numRef>
              <c:f>Sheet1!$E$2:$E$12</c:f>
              <c:numCache>
                <c:formatCode>General</c:formatCode>
                <c:ptCount val="11"/>
                <c:pt idx="0">
                  <c:v>230.0</c:v>
                </c:pt>
                <c:pt idx="1">
                  <c:v>240.0</c:v>
                </c:pt>
                <c:pt idx="2">
                  <c:v>249.0</c:v>
                </c:pt>
                <c:pt idx="3">
                  <c:v>249.0</c:v>
                </c:pt>
                <c:pt idx="4">
                  <c:v>250.0</c:v>
                </c:pt>
                <c:pt idx="5">
                  <c:v>252.0</c:v>
                </c:pt>
                <c:pt idx="6">
                  <c:v>252.0</c:v>
                </c:pt>
                <c:pt idx="7">
                  <c:v>251.0</c:v>
                </c:pt>
                <c:pt idx="8">
                  <c:v>262.0</c:v>
                </c:pt>
                <c:pt idx="9">
                  <c:v>262.0</c:v>
                </c:pt>
                <c:pt idx="10">
                  <c:v>264.0</c:v>
                </c:pt>
              </c:numCache>
            </c:numRef>
          </c:val>
          <c:smooth val="0"/>
        </c:ser>
        <c:ser>
          <c:idx val="4"/>
          <c:order val="4"/>
          <c:tx>
            <c:strRef>
              <c:f>Sheet1!$F$1</c:f>
              <c:strCache>
                <c:ptCount val="1"/>
                <c:pt idx="0">
                  <c:v>White -17</c:v>
                </c:pt>
              </c:strCache>
            </c:strRef>
          </c:tx>
          <c:spPr>
            <a:ln>
              <a:solidFill>
                <a:schemeClr val="tx2"/>
              </a:solidFill>
            </a:ln>
          </c:spPr>
          <c:marker>
            <c:symbol val="circle"/>
            <c:size val="7"/>
            <c:spPr>
              <a:solidFill>
                <a:schemeClr val="tx2"/>
              </a:solidFill>
              <a:ln>
                <a:solidFill>
                  <a:srgbClr val="1F497D"/>
                </a:solidFill>
              </a:ln>
            </c:spPr>
          </c:marker>
          <c:cat>
            <c:numRef>
              <c:f>Sheet1!$A$2:$A$12</c:f>
              <c:numCache>
                <c:formatCode>General</c:formatCode>
                <c:ptCount val="11"/>
                <c:pt idx="0">
                  <c:v>1978.0</c:v>
                </c:pt>
                <c:pt idx="1">
                  <c:v>1982.0</c:v>
                </c:pt>
                <c:pt idx="2">
                  <c:v>1986.0</c:v>
                </c:pt>
                <c:pt idx="3">
                  <c:v>1990.0</c:v>
                </c:pt>
                <c:pt idx="4">
                  <c:v>1992.0</c:v>
                </c:pt>
                <c:pt idx="5">
                  <c:v>1994.0</c:v>
                </c:pt>
                <c:pt idx="6">
                  <c:v>1996.0</c:v>
                </c:pt>
                <c:pt idx="7">
                  <c:v>1999.0</c:v>
                </c:pt>
                <c:pt idx="8">
                  <c:v>2004.0</c:v>
                </c:pt>
                <c:pt idx="9">
                  <c:v>2008.0</c:v>
                </c:pt>
                <c:pt idx="10">
                  <c:v>2012.0</c:v>
                </c:pt>
              </c:numCache>
            </c:numRef>
          </c:cat>
          <c:val>
            <c:numRef>
              <c:f>Sheet1!$F$2:$F$12</c:f>
              <c:numCache>
                <c:formatCode>General</c:formatCode>
                <c:ptCount val="11"/>
                <c:pt idx="0">
                  <c:v>306.0</c:v>
                </c:pt>
                <c:pt idx="1">
                  <c:v>304.0</c:v>
                </c:pt>
                <c:pt idx="2">
                  <c:v>308.0</c:v>
                </c:pt>
                <c:pt idx="3">
                  <c:v>309.0</c:v>
                </c:pt>
                <c:pt idx="4">
                  <c:v>312.0</c:v>
                </c:pt>
                <c:pt idx="5">
                  <c:v>312.0</c:v>
                </c:pt>
                <c:pt idx="6">
                  <c:v>313.0</c:v>
                </c:pt>
                <c:pt idx="7">
                  <c:v>315.0</c:v>
                </c:pt>
                <c:pt idx="8">
                  <c:v>313.0</c:v>
                </c:pt>
                <c:pt idx="9">
                  <c:v>314.0</c:v>
                </c:pt>
                <c:pt idx="10">
                  <c:v>314.0</c:v>
                </c:pt>
              </c:numCache>
            </c:numRef>
          </c:val>
          <c:smooth val="0"/>
        </c:ser>
        <c:ser>
          <c:idx val="5"/>
          <c:order val="5"/>
          <c:tx>
            <c:strRef>
              <c:f>Sheet1!$G$1</c:f>
              <c:strCache>
                <c:ptCount val="1"/>
                <c:pt idx="0">
                  <c:v>Black -17</c:v>
                </c:pt>
              </c:strCache>
            </c:strRef>
          </c:tx>
          <c:spPr>
            <a:ln>
              <a:solidFill>
                <a:srgbClr val="C00000"/>
              </a:solidFill>
            </a:ln>
          </c:spPr>
          <c:marker>
            <c:spPr>
              <a:solidFill>
                <a:srgbClr val="C00000"/>
              </a:solidFill>
              <a:ln>
                <a:solidFill>
                  <a:srgbClr val="C00000"/>
                </a:solidFill>
              </a:ln>
            </c:spPr>
          </c:marker>
          <c:cat>
            <c:numRef>
              <c:f>Sheet1!$A$2:$A$12</c:f>
              <c:numCache>
                <c:formatCode>General</c:formatCode>
                <c:ptCount val="11"/>
                <c:pt idx="0">
                  <c:v>1978.0</c:v>
                </c:pt>
                <c:pt idx="1">
                  <c:v>1982.0</c:v>
                </c:pt>
                <c:pt idx="2">
                  <c:v>1986.0</c:v>
                </c:pt>
                <c:pt idx="3">
                  <c:v>1990.0</c:v>
                </c:pt>
                <c:pt idx="4">
                  <c:v>1992.0</c:v>
                </c:pt>
                <c:pt idx="5">
                  <c:v>1994.0</c:v>
                </c:pt>
                <c:pt idx="6">
                  <c:v>1996.0</c:v>
                </c:pt>
                <c:pt idx="7">
                  <c:v>1999.0</c:v>
                </c:pt>
                <c:pt idx="8">
                  <c:v>2004.0</c:v>
                </c:pt>
                <c:pt idx="9">
                  <c:v>2008.0</c:v>
                </c:pt>
                <c:pt idx="10">
                  <c:v>2012.0</c:v>
                </c:pt>
              </c:numCache>
            </c:numRef>
          </c:cat>
          <c:val>
            <c:numRef>
              <c:f>Sheet1!$G$2:$G$12</c:f>
              <c:numCache>
                <c:formatCode>General</c:formatCode>
                <c:ptCount val="11"/>
                <c:pt idx="0">
                  <c:v>268.0</c:v>
                </c:pt>
                <c:pt idx="1">
                  <c:v>272.0</c:v>
                </c:pt>
                <c:pt idx="2">
                  <c:v>279.0</c:v>
                </c:pt>
                <c:pt idx="3">
                  <c:v>289.0</c:v>
                </c:pt>
                <c:pt idx="4">
                  <c:v>286.0</c:v>
                </c:pt>
                <c:pt idx="5">
                  <c:v>286.0</c:v>
                </c:pt>
                <c:pt idx="6">
                  <c:v>286.0</c:v>
                </c:pt>
                <c:pt idx="7">
                  <c:v>283.0</c:v>
                </c:pt>
                <c:pt idx="8">
                  <c:v>285.0</c:v>
                </c:pt>
                <c:pt idx="9">
                  <c:v>287.0</c:v>
                </c:pt>
                <c:pt idx="10">
                  <c:v>288.0</c:v>
                </c:pt>
              </c:numCache>
            </c:numRef>
          </c:val>
          <c:smooth val="0"/>
        </c:ser>
        <c:dLbls>
          <c:showLegendKey val="0"/>
          <c:showVal val="0"/>
          <c:showCatName val="0"/>
          <c:showSerName val="0"/>
          <c:showPercent val="0"/>
          <c:showBubbleSize val="0"/>
        </c:dLbls>
        <c:marker val="1"/>
        <c:smooth val="0"/>
        <c:axId val="407369032"/>
        <c:axId val="407374040"/>
      </c:lineChart>
      <c:catAx>
        <c:axId val="407369032"/>
        <c:scaling>
          <c:orientation val="minMax"/>
        </c:scaling>
        <c:delete val="0"/>
        <c:axPos val="b"/>
        <c:numFmt formatCode="General" sourceLinked="1"/>
        <c:majorTickMark val="out"/>
        <c:minorTickMark val="none"/>
        <c:tickLblPos val="nextTo"/>
        <c:txPr>
          <a:bodyPr/>
          <a:lstStyle/>
          <a:p>
            <a:pPr>
              <a:defRPr sz="1200"/>
            </a:pPr>
            <a:endParaRPr lang="en-US"/>
          </a:p>
        </c:txPr>
        <c:crossAx val="407374040"/>
        <c:crosses val="autoZero"/>
        <c:auto val="1"/>
        <c:lblAlgn val="ctr"/>
        <c:lblOffset val="100"/>
        <c:tickLblSkip val="1"/>
        <c:noMultiLvlLbl val="0"/>
      </c:catAx>
      <c:valAx>
        <c:axId val="407374040"/>
        <c:scaling>
          <c:orientation val="minMax"/>
          <c:min val="175.0"/>
        </c:scaling>
        <c:delete val="0"/>
        <c:axPos val="l"/>
        <c:majorGridlines>
          <c:spPr>
            <a:ln w="6350">
              <a:solidFill>
                <a:schemeClr val="bg2">
                  <a:lumMod val="90000"/>
                </a:schemeClr>
              </a:solidFill>
            </a:ln>
          </c:spPr>
        </c:majorGridlines>
        <c:title>
          <c:tx>
            <c:rich>
              <a:bodyPr/>
              <a:lstStyle/>
              <a:p>
                <a:pPr>
                  <a:defRPr sz="1400" b="0"/>
                </a:pPr>
                <a:r>
                  <a:rPr lang="en-US" sz="1400" b="0" dirty="0" smtClean="0"/>
                  <a:t>Average scale</a:t>
                </a:r>
                <a:r>
                  <a:rPr lang="en-US" sz="1400" b="0" baseline="0" dirty="0" smtClean="0"/>
                  <a:t> score</a:t>
                </a:r>
                <a:endParaRPr lang="en-US" sz="1400" b="0" dirty="0"/>
              </a:p>
            </c:rich>
          </c:tx>
          <c:layout/>
          <c:overlay val="0"/>
        </c:title>
        <c:numFmt formatCode="General" sourceLinked="1"/>
        <c:majorTickMark val="none"/>
        <c:minorTickMark val="none"/>
        <c:tickLblPos val="nextTo"/>
        <c:txPr>
          <a:bodyPr/>
          <a:lstStyle/>
          <a:p>
            <a:pPr>
              <a:defRPr sz="1200"/>
            </a:pPr>
            <a:endParaRPr lang="en-US"/>
          </a:p>
        </c:txPr>
        <c:crossAx val="407369032"/>
        <c:crosses val="autoZero"/>
        <c:crossBetween val="midCat"/>
      </c:valAx>
    </c:plotArea>
    <c:legend>
      <c:legendPos val="b"/>
      <c:layout/>
      <c:overlay val="0"/>
      <c:txPr>
        <a:bodyPr/>
        <a:lstStyle/>
        <a:p>
          <a:pPr>
            <a:defRPr sz="1400"/>
          </a:pPr>
          <a:endParaRPr lang="en-US"/>
        </a:p>
      </c:txPr>
    </c:legend>
    <c:plotVisOnly val="1"/>
    <c:dispBlanksAs val="gap"/>
    <c:showDLblsOverMax val="0"/>
  </c:chart>
  <c:spPr>
    <a:noFill/>
    <a:ln>
      <a:solidFill>
        <a:schemeClr val="accent1"/>
      </a:solidFill>
    </a:ln>
  </c:spPr>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chemeClr val="bg1"/>
                </a:solidFill>
              </a:defRPr>
            </a:pPr>
            <a:r>
              <a:rPr lang="en-US" sz="1400" dirty="0" smtClean="0">
                <a:solidFill>
                  <a:schemeClr val="bg1"/>
                </a:solidFill>
              </a:rPr>
              <a:t>Graduation Rates:</a:t>
            </a:r>
            <a:r>
              <a:rPr lang="en-US" sz="1400" baseline="0" dirty="0" smtClean="0">
                <a:solidFill>
                  <a:schemeClr val="bg1"/>
                </a:solidFill>
              </a:rPr>
              <a:t> Graduated in 4 years</a:t>
            </a:r>
            <a:endParaRPr lang="en-US" sz="1400" dirty="0">
              <a:solidFill>
                <a:schemeClr val="bg1"/>
              </a:solidFill>
            </a:endParaRPr>
          </a:p>
        </c:rich>
      </c:tx>
      <c:overlay val="0"/>
      <c:spPr>
        <a:solidFill>
          <a:srgbClr val="4F81BD"/>
        </a:solidFill>
      </c:spPr>
    </c:title>
    <c:autoTitleDeleted val="0"/>
    <c:plotArea>
      <c:layout>
        <c:manualLayout>
          <c:layoutTarget val="inner"/>
          <c:xMode val="edge"/>
          <c:yMode val="edge"/>
          <c:x val="0.0350877192982456"/>
          <c:y val="0.181246541817409"/>
          <c:w val="0.935672514619885"/>
          <c:h val="0.751352611096027"/>
        </c:manualLayout>
      </c:layout>
      <c:barChart>
        <c:barDir val="bar"/>
        <c:grouping val="clustered"/>
        <c:varyColors val="0"/>
        <c:ser>
          <c:idx val="0"/>
          <c:order val="0"/>
          <c:tx>
            <c:strRef>
              <c:f>Sheet1!$B$1</c:f>
              <c:strCache>
                <c:ptCount val="1"/>
                <c:pt idx="0">
                  <c:v>Column1</c:v>
                </c:pt>
              </c:strCache>
            </c:strRef>
          </c:tx>
          <c:invertIfNegative val="0"/>
          <c:dLbls>
            <c:txPr>
              <a:bodyPr/>
              <a:lstStyle/>
              <a:p>
                <a:pPr>
                  <a:defRPr sz="1200"/>
                </a:pPr>
                <a:endParaRPr lang="en-US"/>
              </a:p>
            </c:txPr>
            <c:showLegendKey val="0"/>
            <c:showVal val="1"/>
            <c:showCatName val="0"/>
            <c:showSerName val="0"/>
            <c:showPercent val="0"/>
            <c:showBubbleSize val="0"/>
            <c:showLeaderLines val="0"/>
          </c:dLbls>
          <c:cat>
            <c:strRef>
              <c:f>Sheet1!$A$2:$A$4</c:f>
              <c:strCache>
                <c:ptCount val="3"/>
                <c:pt idx="0">
                  <c:v>Black Males</c:v>
                </c:pt>
                <c:pt idx="1">
                  <c:v>Latino Males</c:v>
                </c:pt>
                <c:pt idx="2">
                  <c:v>White Males</c:v>
                </c:pt>
              </c:strCache>
            </c:strRef>
          </c:cat>
          <c:val>
            <c:numRef>
              <c:f>Sheet1!$B$2:$B$4</c:f>
              <c:numCache>
                <c:formatCode>0%</c:formatCode>
                <c:ptCount val="3"/>
                <c:pt idx="0">
                  <c:v>0.52</c:v>
                </c:pt>
                <c:pt idx="1">
                  <c:v>0.58</c:v>
                </c:pt>
                <c:pt idx="2">
                  <c:v>0.78</c:v>
                </c:pt>
              </c:numCache>
            </c:numRef>
          </c:val>
        </c:ser>
        <c:dLbls>
          <c:showLegendKey val="0"/>
          <c:showVal val="1"/>
          <c:showCatName val="0"/>
          <c:showSerName val="0"/>
          <c:showPercent val="0"/>
          <c:showBubbleSize val="0"/>
        </c:dLbls>
        <c:gapWidth val="71"/>
        <c:overlap val="-2"/>
        <c:axId val="3019064"/>
        <c:axId val="3022072"/>
      </c:barChart>
      <c:catAx>
        <c:axId val="3019064"/>
        <c:scaling>
          <c:orientation val="minMax"/>
        </c:scaling>
        <c:delete val="0"/>
        <c:axPos val="l"/>
        <c:majorTickMark val="none"/>
        <c:minorTickMark val="none"/>
        <c:tickLblPos val="nextTo"/>
        <c:txPr>
          <a:bodyPr/>
          <a:lstStyle/>
          <a:p>
            <a:pPr>
              <a:defRPr sz="1200" b="1"/>
            </a:pPr>
            <a:endParaRPr lang="en-US"/>
          </a:p>
        </c:txPr>
        <c:crossAx val="3022072"/>
        <c:crosses val="autoZero"/>
        <c:auto val="1"/>
        <c:lblAlgn val="ctr"/>
        <c:lblOffset val="100"/>
        <c:noMultiLvlLbl val="0"/>
      </c:catAx>
      <c:valAx>
        <c:axId val="3022072"/>
        <c:scaling>
          <c:orientation val="minMax"/>
        </c:scaling>
        <c:delete val="1"/>
        <c:axPos val="b"/>
        <c:numFmt formatCode="0%" sourceLinked="1"/>
        <c:majorTickMark val="out"/>
        <c:minorTickMark val="none"/>
        <c:tickLblPos val="none"/>
        <c:crossAx val="3019064"/>
        <c:crosses val="autoZero"/>
        <c:crossBetween val="between"/>
      </c:valAx>
    </c:plotArea>
    <c:plotVisOnly val="1"/>
    <c:dispBlanksAs val="gap"/>
    <c:showDLblsOverMax val="0"/>
  </c:chart>
  <c:spPr>
    <a:ln>
      <a:solidFill>
        <a:srgbClr val="4F81BD"/>
      </a:solidFill>
    </a:ln>
  </c:spPr>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solidFill>
                  <a:schemeClr val="bg1"/>
                </a:solidFill>
              </a:defRPr>
            </a:pPr>
            <a:r>
              <a:rPr lang="en-US" sz="1400" dirty="0" smtClean="0">
                <a:solidFill>
                  <a:schemeClr val="bg1"/>
                </a:solidFill>
              </a:rPr>
              <a:t>Lost Earnings:</a:t>
            </a:r>
            <a:r>
              <a:rPr lang="en-US" sz="1400" baseline="0" dirty="0" smtClean="0">
                <a:solidFill>
                  <a:schemeClr val="bg1"/>
                </a:solidFill>
              </a:rPr>
              <a:t> Annual income</a:t>
            </a:r>
            <a:endParaRPr lang="en-US" sz="1400" dirty="0">
              <a:solidFill>
                <a:schemeClr val="bg1"/>
              </a:solidFill>
            </a:endParaRPr>
          </a:p>
        </c:rich>
      </c:tx>
      <c:overlay val="0"/>
      <c:spPr>
        <a:solidFill>
          <a:schemeClr val="accent1"/>
        </a:solidFill>
      </c:spPr>
    </c:title>
    <c:autoTitleDeleted val="0"/>
    <c:plotArea>
      <c:layout>
        <c:manualLayout>
          <c:layoutTarget val="inner"/>
          <c:xMode val="edge"/>
          <c:yMode val="edge"/>
          <c:x val="0.420097619376525"/>
          <c:y val="0.172931034482759"/>
          <c:w val="0.579902380623475"/>
          <c:h val="0.763850574712643"/>
        </c:manualLayout>
      </c:layout>
      <c:barChart>
        <c:barDir val="bar"/>
        <c:grouping val="clustered"/>
        <c:varyColors val="0"/>
        <c:ser>
          <c:idx val="0"/>
          <c:order val="0"/>
          <c:tx>
            <c:strRef>
              <c:f>Sheet1!$B$1</c:f>
              <c:strCache>
                <c:ptCount val="1"/>
                <c:pt idx="0">
                  <c:v>Column1</c:v>
                </c:pt>
              </c:strCache>
            </c:strRef>
          </c:tx>
          <c:invertIfNegative val="0"/>
          <c:dLbls>
            <c:txPr>
              <a:bodyPr/>
              <a:lstStyle/>
              <a:p>
                <a:pPr>
                  <a:defRPr sz="1200"/>
                </a:pPr>
                <a:endParaRPr lang="en-US"/>
              </a:p>
            </c:txPr>
            <c:showLegendKey val="0"/>
            <c:showVal val="1"/>
            <c:showCatName val="0"/>
            <c:showSerName val="0"/>
            <c:showPercent val="0"/>
            <c:showBubbleSize val="0"/>
            <c:showLeaderLines val="0"/>
          </c:dLbls>
          <c:cat>
            <c:strRef>
              <c:f>Sheet1!$A$2:$A$4</c:f>
              <c:strCache>
                <c:ptCount val="3"/>
                <c:pt idx="0">
                  <c:v>Bachelor's Degree Holder</c:v>
                </c:pt>
                <c:pt idx="1">
                  <c:v>High School Graduate</c:v>
                </c:pt>
                <c:pt idx="2">
                  <c:v>High School Dropout</c:v>
                </c:pt>
              </c:strCache>
            </c:strRef>
          </c:cat>
          <c:val>
            <c:numRef>
              <c:f>Sheet1!$B$2:$B$4</c:f>
              <c:numCache>
                <c:formatCode>"$"#,##0_);[Red]\("$"#,##0\)</c:formatCode>
                <c:ptCount val="3"/>
                <c:pt idx="0">
                  <c:v>56666.0</c:v>
                </c:pt>
                <c:pt idx="1">
                  <c:v>30628.0</c:v>
                </c:pt>
                <c:pt idx="2">
                  <c:v>20242.0</c:v>
                </c:pt>
              </c:numCache>
            </c:numRef>
          </c:val>
        </c:ser>
        <c:dLbls>
          <c:showLegendKey val="0"/>
          <c:showVal val="1"/>
          <c:showCatName val="0"/>
          <c:showSerName val="0"/>
          <c:showPercent val="0"/>
          <c:showBubbleSize val="0"/>
        </c:dLbls>
        <c:gapWidth val="71"/>
        <c:axId val="3050408"/>
        <c:axId val="3053416"/>
      </c:barChart>
      <c:catAx>
        <c:axId val="3050408"/>
        <c:scaling>
          <c:orientation val="minMax"/>
        </c:scaling>
        <c:delete val="0"/>
        <c:axPos val="l"/>
        <c:majorTickMark val="none"/>
        <c:minorTickMark val="none"/>
        <c:tickLblPos val="nextTo"/>
        <c:txPr>
          <a:bodyPr/>
          <a:lstStyle/>
          <a:p>
            <a:pPr>
              <a:defRPr sz="1200" b="1"/>
            </a:pPr>
            <a:endParaRPr lang="en-US"/>
          </a:p>
        </c:txPr>
        <c:crossAx val="3053416"/>
        <c:crosses val="autoZero"/>
        <c:auto val="1"/>
        <c:lblAlgn val="ctr"/>
        <c:lblOffset val="100"/>
        <c:noMultiLvlLbl val="0"/>
      </c:catAx>
      <c:valAx>
        <c:axId val="3053416"/>
        <c:scaling>
          <c:orientation val="minMax"/>
        </c:scaling>
        <c:delete val="1"/>
        <c:axPos val="b"/>
        <c:numFmt formatCode="&quot;$&quot;#,##0_);[Red]\(&quot;$&quot;#,##0\)" sourceLinked="1"/>
        <c:majorTickMark val="none"/>
        <c:minorTickMark val="none"/>
        <c:tickLblPos val="none"/>
        <c:crossAx val="3050408"/>
        <c:crosses val="autoZero"/>
        <c:crossBetween val="between"/>
      </c:valAx>
    </c:plotArea>
    <c:plotVisOnly val="1"/>
    <c:dispBlanksAs val="gap"/>
    <c:showDLblsOverMax val="0"/>
  </c:chart>
  <c:spPr>
    <a:ln>
      <a:solidFill>
        <a:srgbClr val="4F81BD"/>
      </a:solidFill>
    </a:ln>
  </c:spPr>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0AC693-D0A5-4D41-BDFF-BEEA82CBC3AC}" type="doc">
      <dgm:prSet loTypeId="urn:microsoft.com/office/officeart/2005/8/layout/vProcess5" loCatId="process" qsTypeId="urn:microsoft.com/office/officeart/2005/8/quickstyle/simple1" qsCatId="simple" csTypeId="urn:microsoft.com/office/officeart/2005/8/colors/accent0_2" csCatId="mainScheme" phldr="1"/>
      <dgm:spPr/>
      <dgm:t>
        <a:bodyPr/>
        <a:lstStyle/>
        <a:p>
          <a:endParaRPr lang="en-US"/>
        </a:p>
      </dgm:t>
    </dgm:pt>
    <dgm:pt modelId="{09B9A7D2-A637-49D0-84E9-3815415A77A3}">
      <dgm:prSet phldrT="[Text]"/>
      <dgm:spPr/>
      <dgm:t>
        <a:bodyPr/>
        <a:lstStyle/>
        <a:p>
          <a:r>
            <a:rPr lang="en-US" dirty="0" smtClean="0"/>
            <a:t>Research, collaborate and evaluate</a:t>
          </a:r>
          <a:endParaRPr lang="en-US" dirty="0"/>
        </a:p>
      </dgm:t>
    </dgm:pt>
    <dgm:pt modelId="{4B213639-0226-4DBD-B64A-F214DA4D390E}" type="parTrans" cxnId="{F5AB07E3-8D06-4900-AD69-A97C643A6436}">
      <dgm:prSet/>
      <dgm:spPr/>
      <dgm:t>
        <a:bodyPr/>
        <a:lstStyle/>
        <a:p>
          <a:endParaRPr lang="en-US"/>
        </a:p>
      </dgm:t>
    </dgm:pt>
    <dgm:pt modelId="{EF0BB52D-11E8-435A-BA60-8E33F5FDB4CE}" type="sibTrans" cxnId="{F5AB07E3-8D06-4900-AD69-A97C643A6436}">
      <dgm:prSet/>
      <dgm:spPr/>
      <dgm:t>
        <a:bodyPr/>
        <a:lstStyle/>
        <a:p>
          <a:endParaRPr lang="en-US" dirty="0"/>
        </a:p>
      </dgm:t>
    </dgm:pt>
    <dgm:pt modelId="{14475E31-D6EE-43A9-8073-F9263231109D}">
      <dgm:prSet phldrT="[Text]"/>
      <dgm:spPr/>
      <dgm:t>
        <a:bodyPr/>
        <a:lstStyle/>
        <a:p>
          <a:r>
            <a:rPr lang="en-US" dirty="0" smtClean="0"/>
            <a:t>Increase overall educational attainment </a:t>
          </a:r>
          <a:endParaRPr lang="en-US" dirty="0"/>
        </a:p>
      </dgm:t>
    </dgm:pt>
    <dgm:pt modelId="{25863792-86B7-47D9-959A-4DBE90CA7D72}" type="parTrans" cxnId="{6E70AFBA-6BCB-47D7-A1FA-8DF38F0177CD}">
      <dgm:prSet/>
      <dgm:spPr/>
      <dgm:t>
        <a:bodyPr/>
        <a:lstStyle/>
        <a:p>
          <a:endParaRPr lang="en-US"/>
        </a:p>
      </dgm:t>
    </dgm:pt>
    <dgm:pt modelId="{C82F09A9-0C17-4555-BBB7-9264E733DA29}" type="sibTrans" cxnId="{6E70AFBA-6BCB-47D7-A1FA-8DF38F0177CD}">
      <dgm:prSet/>
      <dgm:spPr/>
      <dgm:t>
        <a:bodyPr/>
        <a:lstStyle/>
        <a:p>
          <a:endParaRPr lang="en-US" dirty="0"/>
        </a:p>
      </dgm:t>
    </dgm:pt>
    <dgm:pt modelId="{CFC5F97B-14DA-4CA5-8B93-6A865D016CB9}">
      <dgm:prSet phldrT="[Text]"/>
      <dgm:spPr/>
      <dgm:t>
        <a:bodyPr/>
        <a:lstStyle/>
        <a:p>
          <a:r>
            <a:rPr lang="en-US" dirty="0" smtClean="0"/>
            <a:t>Narrow opportunity gaps between advantaged and disadvantaged groups  </a:t>
          </a:r>
        </a:p>
        <a:p>
          <a:r>
            <a:rPr lang="en-US" dirty="0" smtClean="0"/>
            <a:t>- representation,  achievement &amp;  attainment </a:t>
          </a:r>
        </a:p>
      </dgm:t>
    </dgm:pt>
    <dgm:pt modelId="{AD1C23C0-6D9B-43BB-B003-2EFA41E2A1F0}" type="parTrans" cxnId="{30685838-DD53-44E8-86E7-776A3A5D59C8}">
      <dgm:prSet/>
      <dgm:spPr/>
      <dgm:t>
        <a:bodyPr/>
        <a:lstStyle/>
        <a:p>
          <a:endParaRPr lang="en-US"/>
        </a:p>
      </dgm:t>
    </dgm:pt>
    <dgm:pt modelId="{07C710FA-6117-478F-9D3F-459491298D91}" type="sibTrans" cxnId="{30685838-DD53-44E8-86E7-776A3A5D59C8}">
      <dgm:prSet/>
      <dgm:spPr/>
      <dgm:t>
        <a:bodyPr/>
        <a:lstStyle/>
        <a:p>
          <a:endParaRPr lang="en-US"/>
        </a:p>
      </dgm:t>
    </dgm:pt>
    <dgm:pt modelId="{4266A4CC-68BF-47B6-ABBA-EA2A8BED6CD7}" type="pres">
      <dgm:prSet presAssocID="{180AC693-D0A5-4D41-BDFF-BEEA82CBC3AC}" presName="outerComposite" presStyleCnt="0">
        <dgm:presLayoutVars>
          <dgm:chMax val="5"/>
          <dgm:dir/>
          <dgm:resizeHandles val="exact"/>
        </dgm:presLayoutVars>
      </dgm:prSet>
      <dgm:spPr/>
      <dgm:t>
        <a:bodyPr/>
        <a:lstStyle/>
        <a:p>
          <a:endParaRPr lang="en-US"/>
        </a:p>
      </dgm:t>
    </dgm:pt>
    <dgm:pt modelId="{EB49A26E-8951-404D-B05C-DA4374A34874}" type="pres">
      <dgm:prSet presAssocID="{180AC693-D0A5-4D41-BDFF-BEEA82CBC3AC}" presName="dummyMaxCanvas" presStyleCnt="0">
        <dgm:presLayoutVars/>
      </dgm:prSet>
      <dgm:spPr/>
      <dgm:t>
        <a:bodyPr/>
        <a:lstStyle/>
        <a:p>
          <a:endParaRPr lang="en-US"/>
        </a:p>
      </dgm:t>
    </dgm:pt>
    <dgm:pt modelId="{E12ED2CA-83B3-4198-82B3-25580A231F4C}" type="pres">
      <dgm:prSet presAssocID="{180AC693-D0A5-4D41-BDFF-BEEA82CBC3AC}" presName="ThreeNodes_1" presStyleLbl="node1" presStyleIdx="0" presStyleCnt="3" custLinFactNeighborX="-1014">
        <dgm:presLayoutVars>
          <dgm:bulletEnabled val="1"/>
        </dgm:presLayoutVars>
      </dgm:prSet>
      <dgm:spPr/>
      <dgm:t>
        <a:bodyPr/>
        <a:lstStyle/>
        <a:p>
          <a:endParaRPr lang="en-US"/>
        </a:p>
      </dgm:t>
    </dgm:pt>
    <dgm:pt modelId="{8BA4B8D7-CF77-4510-A6AB-61963CF74C77}" type="pres">
      <dgm:prSet presAssocID="{180AC693-D0A5-4D41-BDFF-BEEA82CBC3AC}" presName="ThreeNodes_2" presStyleLbl="node1" presStyleIdx="1" presStyleCnt="3">
        <dgm:presLayoutVars>
          <dgm:bulletEnabled val="1"/>
        </dgm:presLayoutVars>
      </dgm:prSet>
      <dgm:spPr/>
      <dgm:t>
        <a:bodyPr/>
        <a:lstStyle/>
        <a:p>
          <a:endParaRPr lang="en-US"/>
        </a:p>
      </dgm:t>
    </dgm:pt>
    <dgm:pt modelId="{BDD51E5D-A29E-4ADF-84D6-DE708A83E63C}" type="pres">
      <dgm:prSet presAssocID="{180AC693-D0A5-4D41-BDFF-BEEA82CBC3AC}" presName="ThreeNodes_3" presStyleLbl="node1" presStyleIdx="2" presStyleCnt="3" custLinFactNeighborX="-2434" custLinFactNeighborY="-1449">
        <dgm:presLayoutVars>
          <dgm:bulletEnabled val="1"/>
        </dgm:presLayoutVars>
      </dgm:prSet>
      <dgm:spPr/>
      <dgm:t>
        <a:bodyPr/>
        <a:lstStyle/>
        <a:p>
          <a:endParaRPr lang="en-US"/>
        </a:p>
      </dgm:t>
    </dgm:pt>
    <dgm:pt modelId="{23F3F294-60E1-420A-A424-B252BF968EF6}" type="pres">
      <dgm:prSet presAssocID="{180AC693-D0A5-4D41-BDFF-BEEA82CBC3AC}" presName="ThreeConn_1-2" presStyleLbl="fgAccFollowNode1" presStyleIdx="0" presStyleCnt="2">
        <dgm:presLayoutVars>
          <dgm:bulletEnabled val="1"/>
        </dgm:presLayoutVars>
      </dgm:prSet>
      <dgm:spPr/>
      <dgm:t>
        <a:bodyPr/>
        <a:lstStyle/>
        <a:p>
          <a:endParaRPr lang="en-US"/>
        </a:p>
      </dgm:t>
    </dgm:pt>
    <dgm:pt modelId="{3B9759F0-5E6D-4AD0-AD47-32D53A973119}" type="pres">
      <dgm:prSet presAssocID="{180AC693-D0A5-4D41-BDFF-BEEA82CBC3AC}" presName="ThreeConn_2-3" presStyleLbl="fgAccFollowNode1" presStyleIdx="1" presStyleCnt="2">
        <dgm:presLayoutVars>
          <dgm:bulletEnabled val="1"/>
        </dgm:presLayoutVars>
      </dgm:prSet>
      <dgm:spPr/>
      <dgm:t>
        <a:bodyPr/>
        <a:lstStyle/>
        <a:p>
          <a:endParaRPr lang="en-US"/>
        </a:p>
      </dgm:t>
    </dgm:pt>
    <dgm:pt modelId="{A099C872-C4F6-4BF7-8D5F-3F36C6DA341E}" type="pres">
      <dgm:prSet presAssocID="{180AC693-D0A5-4D41-BDFF-BEEA82CBC3AC}" presName="ThreeNodes_1_text" presStyleLbl="node1" presStyleIdx="2" presStyleCnt="3">
        <dgm:presLayoutVars>
          <dgm:bulletEnabled val="1"/>
        </dgm:presLayoutVars>
      </dgm:prSet>
      <dgm:spPr/>
      <dgm:t>
        <a:bodyPr/>
        <a:lstStyle/>
        <a:p>
          <a:endParaRPr lang="en-US"/>
        </a:p>
      </dgm:t>
    </dgm:pt>
    <dgm:pt modelId="{C2A59113-C279-417F-BDD5-A20C277E1187}" type="pres">
      <dgm:prSet presAssocID="{180AC693-D0A5-4D41-BDFF-BEEA82CBC3AC}" presName="ThreeNodes_2_text" presStyleLbl="node1" presStyleIdx="2" presStyleCnt="3">
        <dgm:presLayoutVars>
          <dgm:bulletEnabled val="1"/>
        </dgm:presLayoutVars>
      </dgm:prSet>
      <dgm:spPr/>
      <dgm:t>
        <a:bodyPr/>
        <a:lstStyle/>
        <a:p>
          <a:endParaRPr lang="en-US"/>
        </a:p>
      </dgm:t>
    </dgm:pt>
    <dgm:pt modelId="{599A9BE2-8C81-494E-A7B8-76D42CA0F234}" type="pres">
      <dgm:prSet presAssocID="{180AC693-D0A5-4D41-BDFF-BEEA82CBC3AC}" presName="ThreeNodes_3_text" presStyleLbl="node1" presStyleIdx="2" presStyleCnt="3">
        <dgm:presLayoutVars>
          <dgm:bulletEnabled val="1"/>
        </dgm:presLayoutVars>
      </dgm:prSet>
      <dgm:spPr/>
      <dgm:t>
        <a:bodyPr/>
        <a:lstStyle/>
        <a:p>
          <a:endParaRPr lang="en-US"/>
        </a:p>
      </dgm:t>
    </dgm:pt>
  </dgm:ptLst>
  <dgm:cxnLst>
    <dgm:cxn modelId="{6E70AFBA-6BCB-47D7-A1FA-8DF38F0177CD}" srcId="{180AC693-D0A5-4D41-BDFF-BEEA82CBC3AC}" destId="{14475E31-D6EE-43A9-8073-F9263231109D}" srcOrd="1" destOrd="0" parTransId="{25863792-86B7-47D9-959A-4DBE90CA7D72}" sibTransId="{C82F09A9-0C17-4555-BBB7-9264E733DA29}"/>
    <dgm:cxn modelId="{F5AB07E3-8D06-4900-AD69-A97C643A6436}" srcId="{180AC693-D0A5-4D41-BDFF-BEEA82CBC3AC}" destId="{09B9A7D2-A637-49D0-84E9-3815415A77A3}" srcOrd="0" destOrd="0" parTransId="{4B213639-0226-4DBD-B64A-F214DA4D390E}" sibTransId="{EF0BB52D-11E8-435A-BA60-8E33F5FDB4CE}"/>
    <dgm:cxn modelId="{BE8E8499-83E7-417F-A767-CB92990BFC21}" type="presOf" srcId="{CFC5F97B-14DA-4CA5-8B93-6A865D016CB9}" destId="{BDD51E5D-A29E-4ADF-84D6-DE708A83E63C}" srcOrd="0" destOrd="0" presId="urn:microsoft.com/office/officeart/2005/8/layout/vProcess5"/>
    <dgm:cxn modelId="{6E6BE5F1-E089-4E51-BA7E-AF60F654E148}" type="presOf" srcId="{EF0BB52D-11E8-435A-BA60-8E33F5FDB4CE}" destId="{23F3F294-60E1-420A-A424-B252BF968EF6}" srcOrd="0" destOrd="0" presId="urn:microsoft.com/office/officeart/2005/8/layout/vProcess5"/>
    <dgm:cxn modelId="{793F6C5E-ED50-420D-83A8-B5930F2D954F}" type="presOf" srcId="{14475E31-D6EE-43A9-8073-F9263231109D}" destId="{C2A59113-C279-417F-BDD5-A20C277E1187}" srcOrd="1" destOrd="0" presId="urn:microsoft.com/office/officeart/2005/8/layout/vProcess5"/>
    <dgm:cxn modelId="{7F8AADBD-2440-4D4F-ABCC-65144809A36E}" type="presOf" srcId="{CFC5F97B-14DA-4CA5-8B93-6A865D016CB9}" destId="{599A9BE2-8C81-494E-A7B8-76D42CA0F234}" srcOrd="1" destOrd="0" presId="urn:microsoft.com/office/officeart/2005/8/layout/vProcess5"/>
    <dgm:cxn modelId="{1DC4A494-D1FB-402F-A616-BFD37F07991F}" type="presOf" srcId="{14475E31-D6EE-43A9-8073-F9263231109D}" destId="{8BA4B8D7-CF77-4510-A6AB-61963CF74C77}" srcOrd="0" destOrd="0" presId="urn:microsoft.com/office/officeart/2005/8/layout/vProcess5"/>
    <dgm:cxn modelId="{92E2D780-80DF-4C40-8FD3-6E91C437377C}" type="presOf" srcId="{C82F09A9-0C17-4555-BBB7-9264E733DA29}" destId="{3B9759F0-5E6D-4AD0-AD47-32D53A973119}" srcOrd="0" destOrd="0" presId="urn:microsoft.com/office/officeart/2005/8/layout/vProcess5"/>
    <dgm:cxn modelId="{541130B2-F361-43FA-B1E8-D0D00053F962}" type="presOf" srcId="{09B9A7D2-A637-49D0-84E9-3815415A77A3}" destId="{E12ED2CA-83B3-4198-82B3-25580A231F4C}" srcOrd="0" destOrd="0" presId="urn:microsoft.com/office/officeart/2005/8/layout/vProcess5"/>
    <dgm:cxn modelId="{371DC46F-8A18-4265-BF5B-571709ECEEE6}" type="presOf" srcId="{180AC693-D0A5-4D41-BDFF-BEEA82CBC3AC}" destId="{4266A4CC-68BF-47B6-ABBA-EA2A8BED6CD7}" srcOrd="0" destOrd="0" presId="urn:microsoft.com/office/officeart/2005/8/layout/vProcess5"/>
    <dgm:cxn modelId="{30685838-DD53-44E8-86E7-776A3A5D59C8}" srcId="{180AC693-D0A5-4D41-BDFF-BEEA82CBC3AC}" destId="{CFC5F97B-14DA-4CA5-8B93-6A865D016CB9}" srcOrd="2" destOrd="0" parTransId="{AD1C23C0-6D9B-43BB-B003-2EFA41E2A1F0}" sibTransId="{07C710FA-6117-478F-9D3F-459491298D91}"/>
    <dgm:cxn modelId="{C9E7B6BA-A8E5-4A68-B1DB-AD8043497145}" type="presOf" srcId="{09B9A7D2-A637-49D0-84E9-3815415A77A3}" destId="{A099C872-C4F6-4BF7-8D5F-3F36C6DA341E}" srcOrd="1" destOrd="0" presId="urn:microsoft.com/office/officeart/2005/8/layout/vProcess5"/>
    <dgm:cxn modelId="{22833B5F-1367-48CF-A0F5-77DF1F776965}" type="presParOf" srcId="{4266A4CC-68BF-47B6-ABBA-EA2A8BED6CD7}" destId="{EB49A26E-8951-404D-B05C-DA4374A34874}" srcOrd="0" destOrd="0" presId="urn:microsoft.com/office/officeart/2005/8/layout/vProcess5"/>
    <dgm:cxn modelId="{A1314A25-1161-4C1E-8B1F-A5212E61A51D}" type="presParOf" srcId="{4266A4CC-68BF-47B6-ABBA-EA2A8BED6CD7}" destId="{E12ED2CA-83B3-4198-82B3-25580A231F4C}" srcOrd="1" destOrd="0" presId="urn:microsoft.com/office/officeart/2005/8/layout/vProcess5"/>
    <dgm:cxn modelId="{924B2592-EE67-4038-8432-1CA55B2DCEF3}" type="presParOf" srcId="{4266A4CC-68BF-47B6-ABBA-EA2A8BED6CD7}" destId="{8BA4B8D7-CF77-4510-A6AB-61963CF74C77}" srcOrd="2" destOrd="0" presId="urn:microsoft.com/office/officeart/2005/8/layout/vProcess5"/>
    <dgm:cxn modelId="{E0BA0848-27F2-4D04-A455-5E9F80C3E908}" type="presParOf" srcId="{4266A4CC-68BF-47B6-ABBA-EA2A8BED6CD7}" destId="{BDD51E5D-A29E-4ADF-84D6-DE708A83E63C}" srcOrd="3" destOrd="0" presId="urn:microsoft.com/office/officeart/2005/8/layout/vProcess5"/>
    <dgm:cxn modelId="{534E3533-BC9C-4A06-A94C-3BF5E9326B62}" type="presParOf" srcId="{4266A4CC-68BF-47B6-ABBA-EA2A8BED6CD7}" destId="{23F3F294-60E1-420A-A424-B252BF968EF6}" srcOrd="4" destOrd="0" presId="urn:microsoft.com/office/officeart/2005/8/layout/vProcess5"/>
    <dgm:cxn modelId="{8E002607-A5BB-45FC-A4FB-59A7BD5606E2}" type="presParOf" srcId="{4266A4CC-68BF-47B6-ABBA-EA2A8BED6CD7}" destId="{3B9759F0-5E6D-4AD0-AD47-32D53A973119}" srcOrd="5" destOrd="0" presId="urn:microsoft.com/office/officeart/2005/8/layout/vProcess5"/>
    <dgm:cxn modelId="{BA413BA9-B413-437A-B4ED-5ED4E20C7134}" type="presParOf" srcId="{4266A4CC-68BF-47B6-ABBA-EA2A8BED6CD7}" destId="{A099C872-C4F6-4BF7-8D5F-3F36C6DA341E}" srcOrd="6" destOrd="0" presId="urn:microsoft.com/office/officeart/2005/8/layout/vProcess5"/>
    <dgm:cxn modelId="{C7D6AAAC-5AF2-420A-8125-14FD88081BB1}" type="presParOf" srcId="{4266A4CC-68BF-47B6-ABBA-EA2A8BED6CD7}" destId="{C2A59113-C279-417F-BDD5-A20C277E1187}" srcOrd="7" destOrd="0" presId="urn:microsoft.com/office/officeart/2005/8/layout/vProcess5"/>
    <dgm:cxn modelId="{0F0D47EE-4A9E-402F-845A-264DCA430A58}" type="presParOf" srcId="{4266A4CC-68BF-47B6-ABBA-EA2A8BED6CD7}" destId="{599A9BE2-8C81-494E-A7B8-76D42CA0F234}"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2ED2CA-83B3-4198-82B3-25580A231F4C}">
      <dsp:nvSpPr>
        <dsp:cNvPr id="0" name=""/>
        <dsp:cNvSpPr/>
      </dsp:nvSpPr>
      <dsp:spPr>
        <a:xfrm>
          <a:off x="0" y="0"/>
          <a:ext cx="7513320" cy="1577340"/>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Research, collaborate and evaluate</a:t>
          </a:r>
          <a:endParaRPr lang="en-US" sz="2300" kern="1200" dirty="0"/>
        </a:p>
      </dsp:txBody>
      <dsp:txXfrm>
        <a:off x="46199" y="46199"/>
        <a:ext cx="5811246" cy="1484942"/>
      </dsp:txXfrm>
    </dsp:sp>
    <dsp:sp modelId="{8BA4B8D7-CF77-4510-A6AB-61963CF74C77}">
      <dsp:nvSpPr>
        <dsp:cNvPr id="0" name=""/>
        <dsp:cNvSpPr/>
      </dsp:nvSpPr>
      <dsp:spPr>
        <a:xfrm>
          <a:off x="662939" y="1840230"/>
          <a:ext cx="7513320" cy="1577340"/>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Increase overall educational attainment </a:t>
          </a:r>
          <a:endParaRPr lang="en-US" sz="2300" kern="1200" dirty="0"/>
        </a:p>
      </dsp:txBody>
      <dsp:txXfrm>
        <a:off x="709138" y="1886429"/>
        <a:ext cx="5732711" cy="1484942"/>
      </dsp:txXfrm>
    </dsp:sp>
    <dsp:sp modelId="{BDD51E5D-A29E-4ADF-84D6-DE708A83E63C}">
      <dsp:nvSpPr>
        <dsp:cNvPr id="0" name=""/>
        <dsp:cNvSpPr/>
      </dsp:nvSpPr>
      <dsp:spPr>
        <a:xfrm>
          <a:off x="1143005" y="3657604"/>
          <a:ext cx="7513320" cy="1577340"/>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Narrow opportunity gaps between advantaged and disadvantaged groups  </a:t>
          </a:r>
        </a:p>
        <a:p>
          <a:pPr lvl="0" algn="l" defTabSz="1022350">
            <a:lnSpc>
              <a:spcPct val="90000"/>
            </a:lnSpc>
            <a:spcBef>
              <a:spcPct val="0"/>
            </a:spcBef>
            <a:spcAft>
              <a:spcPct val="35000"/>
            </a:spcAft>
          </a:pPr>
          <a:r>
            <a:rPr lang="en-US" sz="2300" kern="1200" dirty="0" smtClean="0"/>
            <a:t>- representation,  achievement &amp;  attainment </a:t>
          </a:r>
        </a:p>
      </dsp:txBody>
      <dsp:txXfrm>
        <a:off x="1189204" y="3703803"/>
        <a:ext cx="5732711" cy="1484942"/>
      </dsp:txXfrm>
    </dsp:sp>
    <dsp:sp modelId="{23F3F294-60E1-420A-A424-B252BF968EF6}">
      <dsp:nvSpPr>
        <dsp:cNvPr id="0" name=""/>
        <dsp:cNvSpPr/>
      </dsp:nvSpPr>
      <dsp:spPr>
        <a:xfrm>
          <a:off x="6488049" y="1196149"/>
          <a:ext cx="1025271" cy="1025271"/>
        </a:xfrm>
        <a:prstGeom prst="downArrow">
          <a:avLst>
            <a:gd name="adj1" fmla="val 55000"/>
            <a:gd name="adj2" fmla="val 45000"/>
          </a:avLst>
        </a:prstGeom>
        <a:solidFill>
          <a:schemeClr val="lt1">
            <a:alpha val="90000"/>
            <a:tint val="40000"/>
            <a:hueOff val="0"/>
            <a:satOff val="0"/>
            <a:lumOff val="0"/>
            <a:alphaOff val="0"/>
          </a:schemeClr>
        </a:solidFill>
        <a:ln w="25400" cap="flat"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a:p>
      </dsp:txBody>
      <dsp:txXfrm>
        <a:off x="6718735" y="1196149"/>
        <a:ext cx="563899" cy="771516"/>
      </dsp:txXfrm>
    </dsp:sp>
    <dsp:sp modelId="{3B9759F0-5E6D-4AD0-AD47-32D53A973119}">
      <dsp:nvSpPr>
        <dsp:cNvPr id="0" name=""/>
        <dsp:cNvSpPr/>
      </dsp:nvSpPr>
      <dsp:spPr>
        <a:xfrm>
          <a:off x="7150989" y="3025863"/>
          <a:ext cx="1025271" cy="1025271"/>
        </a:xfrm>
        <a:prstGeom prst="downArrow">
          <a:avLst>
            <a:gd name="adj1" fmla="val 55000"/>
            <a:gd name="adj2" fmla="val 45000"/>
          </a:avLst>
        </a:prstGeom>
        <a:solidFill>
          <a:schemeClr val="lt1">
            <a:alpha val="90000"/>
            <a:tint val="40000"/>
            <a:hueOff val="0"/>
            <a:satOff val="0"/>
            <a:lumOff val="0"/>
            <a:alphaOff val="0"/>
          </a:schemeClr>
        </a:solidFill>
        <a:ln w="25400" cap="flat"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a:p>
      </dsp:txBody>
      <dsp:txXfrm>
        <a:off x="7381675" y="3025863"/>
        <a:ext cx="563899" cy="77151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3B97354-2716-4F06-B041-986C4C9CA00F}" type="datetimeFigureOut">
              <a:rPr lang="en-US"/>
              <a:pPr>
                <a:defRPr/>
              </a:pPr>
              <a:t>10/21/14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CE281425-852E-46E8-8542-ED402F064C76}" type="slidenum">
              <a:rPr lang="en-US"/>
              <a:pPr>
                <a:defRPr/>
              </a:pPr>
              <a:t>‹#›</a:t>
            </a:fld>
            <a:endParaRPr lang="en-US"/>
          </a:p>
        </p:txBody>
      </p:sp>
    </p:spTree>
    <p:extLst>
      <p:ext uri="{BB962C8B-B14F-4D97-AF65-F5344CB8AC3E}">
        <p14:creationId xmlns:p14="http://schemas.microsoft.com/office/powerpoint/2010/main" val="7941111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p:txBody>
          <a:bodyPr/>
          <a:lstStyle/>
          <a:p>
            <a:pPr>
              <a:defRPr/>
            </a:pPr>
            <a:r>
              <a:rPr lang="en-US" dirty="0" smtClean="0"/>
              <a:t>Nettles - NUL - April 2011</a:t>
            </a:r>
          </a:p>
        </p:txBody>
      </p:sp>
      <p:sp>
        <p:nvSpPr>
          <p:cNvPr id="41987" name="Rectangle 3"/>
          <p:cNvSpPr>
            <a:spLocks noGrp="1" noChangeArrowheads="1"/>
          </p:cNvSpPr>
          <p:nvPr>
            <p:ph type="dt" sz="quarter" idx="1"/>
          </p:nvPr>
        </p:nvSpPr>
        <p:spPr/>
        <p:txBody>
          <a:bodyPr/>
          <a:lstStyle/>
          <a:p>
            <a:pPr>
              <a:defRPr/>
            </a:pPr>
            <a:fld id="{F34676E2-54A0-4B68-9057-830B9243DE74}" type="datetime8">
              <a:rPr lang="en-US" smtClean="0"/>
              <a:pPr>
                <a:defRPr/>
              </a:pPr>
              <a:t>10/21/14 14:23</a:t>
            </a:fld>
            <a:endParaRPr lang="en-US" dirty="0" smtClean="0"/>
          </a:p>
        </p:txBody>
      </p:sp>
      <p:sp>
        <p:nvSpPr>
          <p:cNvPr id="41988" name="Rectangle 6"/>
          <p:cNvSpPr>
            <a:spLocks noGrp="1" noChangeArrowheads="1"/>
          </p:cNvSpPr>
          <p:nvPr>
            <p:ph type="ftr" sz="quarter" idx="4"/>
          </p:nvPr>
        </p:nvSpPr>
        <p:spPr/>
        <p:txBody>
          <a:bodyPr/>
          <a:lstStyle/>
          <a:p>
            <a:pPr>
              <a:defRPr/>
            </a:pPr>
            <a:r>
              <a:rPr lang="en-US" dirty="0" smtClean="0"/>
              <a:t>Y:\PERC\Nettles\Presentations</a:t>
            </a:r>
          </a:p>
        </p:txBody>
      </p:sp>
      <p:sp>
        <p:nvSpPr>
          <p:cNvPr id="41989" name="Rectangle 7"/>
          <p:cNvSpPr>
            <a:spLocks noGrp="1" noChangeArrowheads="1"/>
          </p:cNvSpPr>
          <p:nvPr>
            <p:ph type="sldNum" sz="quarter" idx="5"/>
          </p:nvPr>
        </p:nvSpPr>
        <p:spPr/>
        <p:txBody>
          <a:bodyPr/>
          <a:lstStyle/>
          <a:p>
            <a:pPr>
              <a:defRPr/>
            </a:pPr>
            <a:fld id="{7B3860A7-9204-4433-AE65-F598A18CBA72}" type="slidenum">
              <a:rPr lang="en-US" smtClean="0"/>
              <a:pPr>
                <a:defRPr/>
              </a:pPr>
              <a:t>22</a:t>
            </a:fld>
            <a:endParaRPr lang="en-US" dirty="0" smtClean="0"/>
          </a:p>
        </p:txBody>
      </p:sp>
      <p:sp>
        <p:nvSpPr>
          <p:cNvPr id="52230" name="Rectangle 2"/>
          <p:cNvSpPr txBox="1">
            <a:spLocks noGrp="1" noChangeArrowheads="1"/>
          </p:cNvSpPr>
          <p:nvPr/>
        </p:nvSpPr>
        <p:spPr bwMode="auto">
          <a:xfrm>
            <a:off x="1" y="0"/>
            <a:ext cx="2972421" cy="457513"/>
          </a:xfrm>
          <a:prstGeom prst="rect">
            <a:avLst/>
          </a:prstGeom>
          <a:noFill/>
          <a:ln w="9525">
            <a:noFill/>
            <a:miter lim="800000"/>
            <a:headEnd/>
            <a:tailEnd/>
          </a:ln>
        </p:spPr>
        <p:txBody>
          <a:bodyPr lIns="91418" tIns="45710" rIns="91418" bIns="45710"/>
          <a:lstStyle/>
          <a:p>
            <a:pPr defTabSz="912879"/>
            <a:r>
              <a:rPr lang="en-US" sz="1200" dirty="0"/>
              <a:t>Nettles - ECS - July 2007</a:t>
            </a:r>
          </a:p>
        </p:txBody>
      </p:sp>
      <p:sp>
        <p:nvSpPr>
          <p:cNvPr id="52231" name="Rectangle 3"/>
          <p:cNvSpPr txBox="1">
            <a:spLocks noGrp="1" noChangeArrowheads="1"/>
          </p:cNvSpPr>
          <p:nvPr/>
        </p:nvSpPr>
        <p:spPr bwMode="auto">
          <a:xfrm>
            <a:off x="3885579" y="0"/>
            <a:ext cx="2972421" cy="457513"/>
          </a:xfrm>
          <a:prstGeom prst="rect">
            <a:avLst/>
          </a:prstGeom>
          <a:noFill/>
          <a:ln w="9525">
            <a:noFill/>
            <a:miter lim="800000"/>
            <a:headEnd/>
            <a:tailEnd/>
          </a:ln>
        </p:spPr>
        <p:txBody>
          <a:bodyPr lIns="91418" tIns="45710" rIns="91418" bIns="45710"/>
          <a:lstStyle/>
          <a:p>
            <a:pPr algn="r" defTabSz="912879"/>
            <a:fld id="{ED9E8562-7A8C-4CC0-A8BC-8597A61B4088}" type="datetime8">
              <a:rPr lang="en-US" sz="1200"/>
              <a:pPr algn="r" defTabSz="912879"/>
              <a:t>10/21/14 14:23</a:t>
            </a:fld>
            <a:endParaRPr lang="en-US" sz="1200" dirty="0"/>
          </a:p>
        </p:txBody>
      </p:sp>
      <p:sp>
        <p:nvSpPr>
          <p:cNvPr id="52232" name="Rectangle 7"/>
          <p:cNvSpPr txBox="1">
            <a:spLocks noGrp="1" noChangeArrowheads="1"/>
          </p:cNvSpPr>
          <p:nvPr/>
        </p:nvSpPr>
        <p:spPr bwMode="auto">
          <a:xfrm>
            <a:off x="3885579" y="8686489"/>
            <a:ext cx="2972421" cy="457512"/>
          </a:xfrm>
          <a:prstGeom prst="rect">
            <a:avLst/>
          </a:prstGeom>
          <a:noFill/>
          <a:ln w="9525">
            <a:noFill/>
            <a:miter lim="800000"/>
            <a:headEnd/>
            <a:tailEnd/>
          </a:ln>
        </p:spPr>
        <p:txBody>
          <a:bodyPr lIns="91418" tIns="45710" rIns="91418" bIns="45710" anchor="b"/>
          <a:lstStyle/>
          <a:p>
            <a:pPr algn="r" defTabSz="912879"/>
            <a:fld id="{B3585E16-0B0D-40BE-87AF-C7AB4786A523}" type="slidenum">
              <a:rPr lang="en-US" sz="1200"/>
              <a:pPr algn="r" defTabSz="912879"/>
              <a:t>22</a:t>
            </a:fld>
            <a:endParaRPr lang="en-US" sz="1200" dirty="0"/>
          </a:p>
        </p:txBody>
      </p:sp>
      <p:sp>
        <p:nvSpPr>
          <p:cNvPr id="5223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234" name="Rectangle 3"/>
          <p:cNvSpPr>
            <a:spLocks noGrp="1" noChangeArrowheads="1"/>
          </p:cNvSpPr>
          <p:nvPr>
            <p:ph type="body" idx="1"/>
          </p:nvPr>
        </p:nvSpPr>
        <p:spPr bwMode="auto">
          <a:xfrm>
            <a:off x="914711" y="4345587"/>
            <a:ext cx="5028579" cy="4112926"/>
          </a:xfrm>
          <a:noFill/>
        </p:spPr>
        <p:txBody>
          <a:bodyPr wrap="square" lIns="91418" tIns="45710" rIns="91418" bIns="45710"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E281425-852E-46E8-8542-ED402F064C76}" type="slidenum">
              <a:rPr lang="en-US" smtClean="0"/>
              <a:pPr>
                <a:defRPr/>
              </a:pPr>
              <a:t>38</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Only 5 percent of African-American high school students earn ACT scores indicating college readiness, and 40 percent of the students enrolled in open-access institutions must take at least one remedial course, said speaker </a:t>
            </a:r>
            <a:r>
              <a:rPr lang="en-US" b="1" dirty="0" smtClean="0"/>
              <a:t>Michael Lawrence Collins</a:t>
            </a:r>
            <a:r>
              <a:rPr lang="en-US" dirty="0" smtClean="0"/>
              <a:t>, associate vice president of Jobs for the Future, a non-profit focused on college and career paths for low-income youths.  </a:t>
            </a:r>
          </a:p>
          <a:p>
            <a:endParaRPr lang="en-US" dirty="0" smtClean="0"/>
          </a:p>
          <a:p>
            <a:r>
              <a:rPr lang="en-US" dirty="0" smtClean="0"/>
              <a:t>But a more serious problem than underpreparedness is the excessive focus on standardized testing , Collins said: in some states, barely missing a cut-score can strand students in remedial courses that burn up tuition dollars and provide no college credit, putting a degree even further out of reach. “We have to get away from that one-shot, high-stakes assessment,” he said.  North Carolina, where research suggested that high school grades were at least as useful in placement as assessment test scores, has stopped using single cut-scores for college placement and instead uses multiple measures, including high school GPA and assessments of motivation; other states have taken a similar approach, Collins said. Using a single test score for college admissions promotes misleading beliefs about college readiness, he said.  “The notion of college-ready or not is a false dichotomy,” Collins said. “You’re not 100 percent ready and 100 percent not. There’s a continuum.  Even college-ready students struggle and need supports.” </a:t>
            </a:r>
          </a:p>
          <a:p>
            <a:r>
              <a:rPr lang="en-US" dirty="0" smtClean="0"/>
              <a:t> Let’s discuss</a:t>
            </a:r>
            <a:endParaRPr lang="en-US" dirty="0"/>
          </a:p>
        </p:txBody>
      </p:sp>
      <p:sp>
        <p:nvSpPr>
          <p:cNvPr id="4" name="Slide Number Placeholder 3"/>
          <p:cNvSpPr>
            <a:spLocks noGrp="1"/>
          </p:cNvSpPr>
          <p:nvPr>
            <p:ph type="sldNum" sz="quarter" idx="10"/>
          </p:nvPr>
        </p:nvSpPr>
        <p:spPr/>
        <p:txBody>
          <a:bodyPr/>
          <a:lstStyle/>
          <a:p>
            <a:pPr>
              <a:defRPr/>
            </a:pPr>
            <a:fld id="{CE281425-852E-46E8-8542-ED402F064C76}" type="slidenum">
              <a:rPr lang="en-US" smtClean="0"/>
              <a:pPr>
                <a:defRPr/>
              </a:pPr>
              <a:t>39</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A8358FD9-78A5-4D87-8D0C-4F4CFFD42374}" type="slidenum">
              <a:rPr lang="en-US" smtClean="0"/>
              <a:pPr>
                <a:defRPr/>
              </a:pPr>
              <a:t>40</a:t>
            </a:fld>
            <a:endParaRPr lang="en-US" dirty="0"/>
          </a:p>
        </p:txBody>
      </p:sp>
      <p:sp>
        <p:nvSpPr>
          <p:cNvPr id="5" name="Date Placeholder 4"/>
          <p:cNvSpPr>
            <a:spLocks noGrp="1"/>
          </p:cNvSpPr>
          <p:nvPr>
            <p:ph type="dt" sz="quarter" idx="1"/>
          </p:nvPr>
        </p:nvSpPr>
        <p:spPr/>
        <p:txBody>
          <a:bodyPr/>
          <a:lstStyle/>
          <a:p>
            <a:pPr>
              <a:defRPr/>
            </a:pPr>
            <a:fld id="{9C2ACA0B-1463-48B5-BB2A-1545870519E6}" type="datetime1">
              <a:rPr lang="en-US" smtClean="0"/>
              <a:pPr>
                <a:defRPr/>
              </a:pPr>
              <a:t>10/21/14</a:t>
            </a:fld>
            <a:endParaRPr lang="en-US" dirty="0"/>
          </a:p>
        </p:txBody>
      </p:sp>
      <p:sp>
        <p:nvSpPr>
          <p:cNvPr id="6" name="Header Placeholder 5"/>
          <p:cNvSpPr>
            <a:spLocks noGrp="1"/>
          </p:cNvSpPr>
          <p:nvPr>
            <p:ph type="hdr" sz="quarter"/>
          </p:nvPr>
        </p:nvSpPr>
        <p:spPr/>
        <p:txBody>
          <a:bodyPr/>
          <a:lstStyle/>
          <a:p>
            <a:pPr>
              <a:defRPr/>
            </a:pPr>
            <a:r>
              <a:rPr lang="en-US" dirty="0" smtClean="0"/>
              <a:t>NUL &amp; ETS Meeting - Sept 2014</a:t>
            </a:r>
            <a:endParaRPr lang="en-US" dirty="0"/>
          </a:p>
        </p:txBody>
      </p:sp>
      <p:sp>
        <p:nvSpPr>
          <p:cNvPr id="7" name="Footer Placeholder 6"/>
          <p:cNvSpPr>
            <a:spLocks noGrp="1"/>
          </p:cNvSpPr>
          <p:nvPr>
            <p:ph type="ftr" sz="quarter" idx="4"/>
          </p:nvPr>
        </p:nvSpPr>
        <p:spPr/>
        <p:txBody>
          <a:bodyPr/>
          <a:lstStyle/>
          <a:p>
            <a:pPr>
              <a:defRPr/>
            </a:pPr>
            <a:r>
              <a:rPr lang="en-US" dirty="0"/>
              <a:t>Catherine M. Millett, Ph.D. ETS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7F92F4A-08E5-44F3-8FF4-253B459407AE}" type="datetime1">
              <a:rPr lang="en-US" smtClean="0"/>
              <a:pPr>
                <a:defRPr/>
              </a:pPr>
              <a:t>10/21/14</a:t>
            </a:fld>
            <a:endParaRPr lang="en-US" dirty="0"/>
          </a:p>
        </p:txBody>
      </p:sp>
      <p:sp>
        <p:nvSpPr>
          <p:cNvPr id="14" name="Title 1"/>
          <p:cNvSpPr>
            <a:spLocks noGrp="1"/>
          </p:cNvSpPr>
          <p:nvPr>
            <p:ph type="title"/>
          </p:nvPr>
        </p:nvSpPr>
        <p:spPr>
          <a:xfrm>
            <a:off x="457200" y="2286000"/>
            <a:ext cx="8229600" cy="1676400"/>
          </a:xfrm>
        </p:spPr>
        <p:txBody>
          <a:bodyPr/>
          <a:lstStyle>
            <a:lvl1pPr>
              <a:defRPr sz="3600">
                <a:solidFill>
                  <a:schemeClr val="bg1"/>
                </a:solidFill>
                <a:latin typeface="Verdana" pitchFamily="34" charset="0"/>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90600"/>
          </a:xfrm>
        </p:spPr>
        <p:txBody>
          <a:bodyPr/>
          <a:lstStyle>
            <a:lvl1pPr>
              <a:defRPr sz="3600">
                <a:solidFill>
                  <a:srgbClr val="003067"/>
                </a:solidFill>
                <a:latin typeface="Verdana" pitchFamily="34" charset="0"/>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lgn="ctr">
              <a:defRPr/>
            </a:lvl1pPr>
          </a:lstStyle>
          <a:p>
            <a:pPr>
              <a:defRPr/>
            </a:pPr>
            <a:fld id="{38E27133-2656-442C-A1F8-6CA098FE9A32}" type="datetime1">
              <a:rPr lang="en-US" smtClean="0"/>
              <a:pPr>
                <a:defRPr/>
              </a:pPr>
              <a:t>10/21/14</a:t>
            </a:fld>
            <a:endParaRPr lang="en-US" dirty="0"/>
          </a:p>
        </p:txBody>
      </p:sp>
      <p:sp>
        <p:nvSpPr>
          <p:cNvPr id="8" name="Text Placeholder 7"/>
          <p:cNvSpPr>
            <a:spLocks noGrp="1"/>
          </p:cNvSpPr>
          <p:nvPr>
            <p:ph type="body" sz="quarter" idx="11"/>
          </p:nvPr>
        </p:nvSpPr>
        <p:spPr>
          <a:xfrm>
            <a:off x="457200" y="2209800"/>
            <a:ext cx="8229600" cy="3124200"/>
          </a:xfrm>
          <a:prstGeom prst="rect">
            <a:avLst/>
          </a:prstGeom>
        </p:spPr>
        <p:txBody>
          <a:bodyPr/>
          <a:lstStyle>
            <a:lvl1pPr>
              <a:defRPr>
                <a:latin typeface="Verdana" pitchFamily="34" charset="0"/>
              </a:defRPr>
            </a:lvl1pPr>
            <a:lvl2pPr>
              <a:defRPr>
                <a:latin typeface="Verdana" pitchFamily="34" charset="0"/>
              </a:defRPr>
            </a:lvl2pPr>
            <a:lvl3pPr>
              <a:defRPr>
                <a:latin typeface="Verdana" pitchFamily="34" charset="0"/>
              </a:defRPr>
            </a:lvl3pPr>
            <a:lvl4pPr>
              <a:defRPr>
                <a:latin typeface="Verdana" pitchFamily="34" charset="0"/>
              </a:defRPr>
            </a:lvl4pPr>
            <a:lvl5pPr>
              <a:defRPr>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2"/>
          </p:nvPr>
        </p:nvSpPr>
        <p:spPr>
          <a:xfrm>
            <a:off x="152400" y="6492875"/>
            <a:ext cx="457200" cy="288925"/>
          </a:xfrm>
          <a:prstGeom prst="rect">
            <a:avLst/>
          </a:prstGeom>
        </p:spPr>
        <p:txBody>
          <a:bodyPr/>
          <a:lstStyle>
            <a:lvl1pPr fontAlgn="auto">
              <a:spcBef>
                <a:spcPts val="0"/>
              </a:spcBef>
              <a:spcAft>
                <a:spcPts val="0"/>
              </a:spcAft>
              <a:defRPr sz="1200">
                <a:solidFill>
                  <a:srgbClr val="003067"/>
                </a:solidFill>
                <a:latin typeface="+mn-lt"/>
              </a:defRPr>
            </a:lvl1pPr>
          </a:lstStyle>
          <a:p>
            <a:pPr>
              <a:defRPr/>
            </a:pPr>
            <a:fld id="{20169860-7434-4443-9030-A467C3E92756}" type="slidenum">
              <a:rPr lang="en-US" smtClean="0"/>
              <a:pPr>
                <a:defRPr/>
              </a:pPr>
              <a:t>‹#›</a:t>
            </a:fld>
            <a:endParaRPr lang="en-US" dirty="0"/>
          </a:p>
        </p:txBody>
      </p:sp>
      <p:sp>
        <p:nvSpPr>
          <p:cNvPr id="9" name="TextBox 8"/>
          <p:cNvSpPr txBox="1"/>
          <p:nvPr userDrawn="1"/>
        </p:nvSpPr>
        <p:spPr>
          <a:xfrm>
            <a:off x="685800" y="6537310"/>
            <a:ext cx="5715000" cy="200055"/>
          </a:xfrm>
          <a:prstGeom prst="rect">
            <a:avLst/>
          </a:prstGeom>
          <a:noFill/>
        </p:spPr>
        <p:txBody>
          <a:bodyPr wrap="square" rtlCol="0">
            <a:spAutoFit/>
          </a:bodyPr>
          <a:lstStyle/>
          <a:p>
            <a:r>
              <a:rPr lang="en-US" sz="700" dirty="0" smtClean="0">
                <a:solidFill>
                  <a:schemeClr val="bg1">
                    <a:lumMod val="50000"/>
                  </a:schemeClr>
                </a:solidFill>
                <a:latin typeface="Verdana" pitchFamily="34" charset="0"/>
              </a:rPr>
              <a:t>Copyright © 2013 by Educational Testing Service. All rights reserved.</a:t>
            </a:r>
            <a:endParaRPr lang="en-US" sz="700" dirty="0">
              <a:solidFill>
                <a:schemeClr val="bg1">
                  <a:lumMod val="50000"/>
                </a:schemeClr>
              </a:solidFill>
              <a:latin typeface="Verdana" pitchFamily="34" charset="0"/>
            </a:endParaRPr>
          </a:p>
        </p:txBody>
      </p:sp>
      <p:cxnSp>
        <p:nvCxnSpPr>
          <p:cNvPr id="10" name="Straight Connector 9"/>
          <p:cNvCxnSpPr/>
          <p:nvPr userDrawn="1"/>
        </p:nvCxnSpPr>
        <p:spPr>
          <a:xfrm rot="5400000">
            <a:off x="495300" y="6637337"/>
            <a:ext cx="228600" cy="0"/>
          </a:xfrm>
          <a:prstGeom prst="line">
            <a:avLst/>
          </a:prstGeom>
          <a:ln>
            <a:solidFill>
              <a:srgbClr val="003067"/>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3600" b="1" cap="all">
                <a:solidFill>
                  <a:srgbClr val="003067"/>
                </a:solidFill>
                <a:latin typeface="Verdana"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rgbClr val="003067"/>
                </a:solidFill>
                <a:latin typeface="Verdan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lgn="ctr">
              <a:defRPr/>
            </a:lvl1pPr>
          </a:lstStyle>
          <a:p>
            <a:pPr>
              <a:defRPr/>
            </a:pPr>
            <a:fld id="{467B0C79-F01A-46AB-A828-E23F2908B0B9}" type="datetime1">
              <a:rPr lang="en-US" smtClean="0"/>
              <a:pPr>
                <a:defRPr/>
              </a:pPr>
              <a:t>10/21/14</a:t>
            </a:fld>
            <a:endParaRPr lang="en-US" dirty="0"/>
          </a:p>
        </p:txBody>
      </p:sp>
      <p:sp>
        <p:nvSpPr>
          <p:cNvPr id="6" name="Slide Number Placeholder 5"/>
          <p:cNvSpPr>
            <a:spLocks noGrp="1"/>
          </p:cNvSpPr>
          <p:nvPr>
            <p:ph type="sldNum" sz="quarter" idx="12"/>
          </p:nvPr>
        </p:nvSpPr>
        <p:spPr>
          <a:xfrm>
            <a:off x="152400" y="6492875"/>
            <a:ext cx="457200" cy="288925"/>
          </a:xfrm>
          <a:prstGeom prst="rect">
            <a:avLst/>
          </a:prstGeom>
        </p:spPr>
        <p:txBody>
          <a:bodyPr/>
          <a:lstStyle>
            <a:lvl1pPr fontAlgn="auto">
              <a:spcBef>
                <a:spcPts val="0"/>
              </a:spcBef>
              <a:spcAft>
                <a:spcPts val="0"/>
              </a:spcAft>
              <a:defRPr sz="1200">
                <a:solidFill>
                  <a:srgbClr val="003067"/>
                </a:solidFill>
                <a:latin typeface="+mn-lt"/>
              </a:defRPr>
            </a:lvl1pPr>
          </a:lstStyle>
          <a:p>
            <a:pPr>
              <a:defRPr/>
            </a:pPr>
            <a:fld id="{20169860-7434-4443-9030-A467C3E92756}" type="slidenum">
              <a:rPr lang="en-US" smtClean="0"/>
              <a:pPr>
                <a:defRPr/>
              </a:pPr>
              <a:t>‹#›</a:t>
            </a:fld>
            <a:endParaRPr lang="en-US" dirty="0"/>
          </a:p>
        </p:txBody>
      </p:sp>
      <p:sp>
        <p:nvSpPr>
          <p:cNvPr id="7" name="TextBox 6"/>
          <p:cNvSpPr txBox="1"/>
          <p:nvPr userDrawn="1"/>
        </p:nvSpPr>
        <p:spPr>
          <a:xfrm>
            <a:off x="685800" y="6537310"/>
            <a:ext cx="5715000" cy="200055"/>
          </a:xfrm>
          <a:prstGeom prst="rect">
            <a:avLst/>
          </a:prstGeom>
          <a:noFill/>
        </p:spPr>
        <p:txBody>
          <a:bodyPr wrap="square" rtlCol="0">
            <a:spAutoFit/>
          </a:bodyPr>
          <a:lstStyle/>
          <a:p>
            <a:r>
              <a:rPr lang="en-US" sz="700" dirty="0" smtClean="0">
                <a:solidFill>
                  <a:schemeClr val="bg1">
                    <a:lumMod val="50000"/>
                  </a:schemeClr>
                </a:solidFill>
                <a:latin typeface="Verdana" pitchFamily="34" charset="0"/>
              </a:rPr>
              <a:t>Copyright © 2013 by Educational Testing Service. All rights reserved.</a:t>
            </a:r>
            <a:endParaRPr lang="en-US" sz="700" dirty="0">
              <a:solidFill>
                <a:schemeClr val="bg1">
                  <a:lumMod val="50000"/>
                </a:schemeClr>
              </a:solidFill>
              <a:latin typeface="Verdana" pitchFamily="34" charset="0"/>
            </a:endParaRPr>
          </a:p>
        </p:txBody>
      </p:sp>
      <p:cxnSp>
        <p:nvCxnSpPr>
          <p:cNvPr id="9" name="Straight Connector 8"/>
          <p:cNvCxnSpPr/>
          <p:nvPr userDrawn="1"/>
        </p:nvCxnSpPr>
        <p:spPr>
          <a:xfrm rot="5400000">
            <a:off x="495300" y="6637337"/>
            <a:ext cx="228600" cy="0"/>
          </a:xfrm>
          <a:prstGeom prst="line">
            <a:avLst/>
          </a:prstGeom>
          <a:ln>
            <a:solidFill>
              <a:srgbClr val="003067"/>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a:prstGeom prst="rect">
            <a:avLst/>
          </a:prstGeom>
        </p:spPr>
        <p:txBody>
          <a:bodyPr/>
          <a:lstStyle>
            <a:lvl1pPr>
              <a:defRPr sz="2800">
                <a:solidFill>
                  <a:schemeClr val="tx2"/>
                </a:solidFill>
                <a:latin typeface="Verdana" pitchFamily="34" charset="0"/>
                <a:cs typeface="Lucida Sans Unicode" pitchFamily="34" charset="0"/>
              </a:defRPr>
            </a:lvl1pPr>
            <a:lvl2pPr>
              <a:defRPr sz="2400">
                <a:latin typeface="Verdana" pitchFamily="34" charset="0"/>
                <a:cs typeface="Lucida Sans Unicode" pitchFamily="34" charset="0"/>
              </a:defRPr>
            </a:lvl2pPr>
            <a:lvl3pPr>
              <a:defRPr sz="2000">
                <a:latin typeface="Verdana" pitchFamily="34" charset="0"/>
                <a:cs typeface="Lucida Sans Unicode" pitchFamily="34" charset="0"/>
              </a:defRPr>
            </a:lvl3pPr>
            <a:lvl4pPr>
              <a:defRPr sz="1800">
                <a:latin typeface="Verdana" pitchFamily="34" charset="0"/>
                <a:cs typeface="Lucida Sans Unicode" pitchFamily="34" charset="0"/>
              </a:defRPr>
            </a:lvl4pPr>
            <a:lvl5pPr>
              <a:defRPr sz="1800">
                <a:latin typeface="Verdana" pitchFamily="34" charset="0"/>
                <a:cs typeface="Lucida Sans Unicode"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solidFill>
                  <a:srgbClr val="003067"/>
                </a:solidFill>
                <a:latin typeface="Verdana" pitchFamily="34" charset="0"/>
              </a:defRPr>
            </a:lvl1pPr>
            <a:lvl2pPr>
              <a:defRPr sz="2400">
                <a:latin typeface="Verdana" pitchFamily="34" charset="0"/>
              </a:defRPr>
            </a:lvl2pPr>
            <a:lvl3pPr>
              <a:defRPr sz="2000">
                <a:latin typeface="Verdana" pitchFamily="34" charset="0"/>
              </a:defRPr>
            </a:lvl3pPr>
            <a:lvl4pPr>
              <a:defRPr sz="1800">
                <a:latin typeface="Verdana" pitchFamily="34" charset="0"/>
              </a:defRPr>
            </a:lvl4pPr>
            <a:lvl5pPr>
              <a:defRPr sz="1800">
                <a:latin typeface="Verdana"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lgn="ctr">
              <a:defRPr/>
            </a:lvl1pPr>
          </a:lstStyle>
          <a:p>
            <a:pPr>
              <a:defRPr/>
            </a:pPr>
            <a:fld id="{52BC1BC7-2D08-4AD7-B985-9B3BD31878F8}" type="datetime1">
              <a:rPr lang="en-US" smtClean="0"/>
              <a:pPr>
                <a:defRPr/>
              </a:pPr>
              <a:t>10/21/14</a:t>
            </a:fld>
            <a:endParaRPr lang="en-US" dirty="0"/>
          </a:p>
        </p:txBody>
      </p:sp>
      <p:sp>
        <p:nvSpPr>
          <p:cNvPr id="6" name="Slide Number Placeholder 5"/>
          <p:cNvSpPr>
            <a:spLocks noGrp="1"/>
          </p:cNvSpPr>
          <p:nvPr>
            <p:ph type="sldNum" sz="quarter" idx="12"/>
          </p:nvPr>
        </p:nvSpPr>
        <p:spPr>
          <a:xfrm>
            <a:off x="152400" y="6492875"/>
            <a:ext cx="457200" cy="288925"/>
          </a:xfrm>
          <a:prstGeom prst="rect">
            <a:avLst/>
          </a:prstGeom>
        </p:spPr>
        <p:txBody>
          <a:bodyPr/>
          <a:lstStyle>
            <a:lvl1pPr fontAlgn="auto">
              <a:spcBef>
                <a:spcPts val="0"/>
              </a:spcBef>
              <a:spcAft>
                <a:spcPts val="0"/>
              </a:spcAft>
              <a:defRPr sz="1200">
                <a:solidFill>
                  <a:srgbClr val="003067"/>
                </a:solidFill>
                <a:latin typeface="+mn-lt"/>
              </a:defRPr>
            </a:lvl1pPr>
          </a:lstStyle>
          <a:p>
            <a:pPr>
              <a:defRPr/>
            </a:pPr>
            <a:fld id="{20169860-7434-4443-9030-A467C3E92756}" type="slidenum">
              <a:rPr lang="en-US" smtClean="0"/>
              <a:pPr>
                <a:defRPr/>
              </a:pPr>
              <a:t>‹#›</a:t>
            </a:fld>
            <a:endParaRPr lang="en-US" dirty="0"/>
          </a:p>
        </p:txBody>
      </p:sp>
      <p:sp>
        <p:nvSpPr>
          <p:cNvPr id="7" name="TextBox 6"/>
          <p:cNvSpPr txBox="1"/>
          <p:nvPr userDrawn="1"/>
        </p:nvSpPr>
        <p:spPr>
          <a:xfrm>
            <a:off x="685800" y="6537310"/>
            <a:ext cx="5715000" cy="200055"/>
          </a:xfrm>
          <a:prstGeom prst="rect">
            <a:avLst/>
          </a:prstGeom>
          <a:noFill/>
        </p:spPr>
        <p:txBody>
          <a:bodyPr wrap="square" rtlCol="0">
            <a:spAutoFit/>
          </a:bodyPr>
          <a:lstStyle/>
          <a:p>
            <a:r>
              <a:rPr lang="en-US" sz="700" dirty="0" smtClean="0">
                <a:solidFill>
                  <a:schemeClr val="bg1">
                    <a:lumMod val="50000"/>
                  </a:schemeClr>
                </a:solidFill>
                <a:latin typeface="Verdana" pitchFamily="34" charset="0"/>
              </a:rPr>
              <a:t>Copyright © 2013 by Educational Testing Service. All rights reserved.</a:t>
            </a:r>
            <a:endParaRPr lang="en-US" sz="700" dirty="0">
              <a:solidFill>
                <a:schemeClr val="bg1">
                  <a:lumMod val="50000"/>
                </a:schemeClr>
              </a:solidFill>
              <a:latin typeface="Verdana" pitchFamily="34" charset="0"/>
            </a:endParaRPr>
          </a:p>
        </p:txBody>
      </p:sp>
      <p:cxnSp>
        <p:nvCxnSpPr>
          <p:cNvPr id="9" name="Straight Connector 8"/>
          <p:cNvCxnSpPr/>
          <p:nvPr userDrawn="1"/>
        </p:nvCxnSpPr>
        <p:spPr>
          <a:xfrm rot="5400000">
            <a:off x="495300" y="6637337"/>
            <a:ext cx="228600" cy="0"/>
          </a:xfrm>
          <a:prstGeom prst="line">
            <a:avLst/>
          </a:prstGeom>
          <a:ln>
            <a:solidFill>
              <a:srgbClr val="003067"/>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700" b="1">
                <a:solidFill>
                  <a:srgbClr val="003067"/>
                </a:solidFill>
                <a:latin typeface="Verdan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atin typeface="Verdana" pitchFamily="34" charset="0"/>
              </a:defRPr>
            </a:lvl1pPr>
            <a:lvl2pPr>
              <a:defRPr sz="2000">
                <a:latin typeface="Verdana" pitchFamily="34" charset="0"/>
              </a:defRPr>
            </a:lvl2pPr>
            <a:lvl3pPr>
              <a:defRPr sz="1800">
                <a:latin typeface="Verdana" pitchFamily="34" charset="0"/>
              </a:defRPr>
            </a:lvl3pPr>
            <a:lvl4pPr>
              <a:defRPr sz="1600">
                <a:latin typeface="Verdana" pitchFamily="34" charset="0"/>
              </a:defRPr>
            </a:lvl4pPr>
            <a:lvl5pPr>
              <a:defRPr sz="1600">
                <a:latin typeface="Verdana"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1700" b="1">
                <a:solidFill>
                  <a:srgbClr val="003067"/>
                </a:solidFill>
                <a:latin typeface="Verdan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atin typeface="Verdana" pitchFamily="34" charset="0"/>
              </a:defRPr>
            </a:lvl1pPr>
            <a:lvl2pPr>
              <a:defRPr sz="2000">
                <a:latin typeface="Verdana" pitchFamily="34" charset="0"/>
              </a:defRPr>
            </a:lvl2pPr>
            <a:lvl3pPr>
              <a:defRPr sz="1800">
                <a:latin typeface="Verdana" pitchFamily="34" charset="0"/>
              </a:defRPr>
            </a:lvl3pPr>
            <a:lvl4pPr>
              <a:defRPr sz="1600">
                <a:latin typeface="Verdana" pitchFamily="34" charset="0"/>
              </a:defRPr>
            </a:lvl4pPr>
            <a:lvl5pPr>
              <a:defRPr sz="1600">
                <a:latin typeface="Verdana"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lgn="ctr">
              <a:defRPr/>
            </a:lvl1pPr>
          </a:lstStyle>
          <a:p>
            <a:pPr>
              <a:defRPr/>
            </a:pPr>
            <a:fld id="{DAAF498E-C58F-4FB5-93D2-E783CC961481}" type="datetime1">
              <a:rPr lang="en-US" smtClean="0"/>
              <a:pPr>
                <a:defRPr/>
              </a:pPr>
              <a:t>10/21/14</a:t>
            </a:fld>
            <a:endParaRPr lang="en-US" dirty="0"/>
          </a:p>
        </p:txBody>
      </p:sp>
      <p:sp>
        <p:nvSpPr>
          <p:cNvPr id="8" name="Slide Number Placeholder 5"/>
          <p:cNvSpPr>
            <a:spLocks noGrp="1"/>
          </p:cNvSpPr>
          <p:nvPr>
            <p:ph type="sldNum" sz="quarter" idx="12"/>
          </p:nvPr>
        </p:nvSpPr>
        <p:spPr>
          <a:xfrm>
            <a:off x="152400" y="6492875"/>
            <a:ext cx="457200" cy="288925"/>
          </a:xfrm>
          <a:prstGeom prst="rect">
            <a:avLst/>
          </a:prstGeom>
        </p:spPr>
        <p:txBody>
          <a:bodyPr/>
          <a:lstStyle>
            <a:lvl1pPr fontAlgn="auto">
              <a:spcBef>
                <a:spcPts val="0"/>
              </a:spcBef>
              <a:spcAft>
                <a:spcPts val="0"/>
              </a:spcAft>
              <a:defRPr sz="1200">
                <a:solidFill>
                  <a:srgbClr val="003067"/>
                </a:solidFill>
                <a:latin typeface="+mn-lt"/>
              </a:defRPr>
            </a:lvl1pPr>
          </a:lstStyle>
          <a:p>
            <a:pPr>
              <a:defRPr/>
            </a:pPr>
            <a:fld id="{20169860-7434-4443-9030-A467C3E92756}" type="slidenum">
              <a:rPr lang="en-US" smtClean="0"/>
              <a:pPr>
                <a:defRPr/>
              </a:pPr>
              <a:t>‹#›</a:t>
            </a:fld>
            <a:endParaRPr lang="en-US" dirty="0"/>
          </a:p>
        </p:txBody>
      </p:sp>
      <p:sp>
        <p:nvSpPr>
          <p:cNvPr id="9" name="TextBox 8"/>
          <p:cNvSpPr txBox="1"/>
          <p:nvPr userDrawn="1"/>
        </p:nvSpPr>
        <p:spPr>
          <a:xfrm>
            <a:off x="685800" y="6537310"/>
            <a:ext cx="5715000" cy="200055"/>
          </a:xfrm>
          <a:prstGeom prst="rect">
            <a:avLst/>
          </a:prstGeom>
          <a:noFill/>
        </p:spPr>
        <p:txBody>
          <a:bodyPr wrap="square" rtlCol="0">
            <a:spAutoFit/>
          </a:bodyPr>
          <a:lstStyle/>
          <a:p>
            <a:r>
              <a:rPr lang="en-US" sz="700" dirty="0" smtClean="0">
                <a:solidFill>
                  <a:schemeClr val="bg1">
                    <a:lumMod val="50000"/>
                  </a:schemeClr>
                </a:solidFill>
                <a:latin typeface="Verdana" pitchFamily="34" charset="0"/>
              </a:rPr>
              <a:t>Copyright © 2013 by Educational Testing Service. All rights reserved.</a:t>
            </a:r>
            <a:endParaRPr lang="en-US" sz="700" dirty="0">
              <a:solidFill>
                <a:schemeClr val="bg1">
                  <a:lumMod val="50000"/>
                </a:schemeClr>
              </a:solidFill>
              <a:latin typeface="Verdana" pitchFamily="34" charset="0"/>
            </a:endParaRPr>
          </a:p>
        </p:txBody>
      </p:sp>
      <p:cxnSp>
        <p:nvCxnSpPr>
          <p:cNvPr id="11" name="Straight Connector 10"/>
          <p:cNvCxnSpPr/>
          <p:nvPr userDrawn="1"/>
        </p:nvCxnSpPr>
        <p:spPr>
          <a:xfrm rot="5400000">
            <a:off x="495300" y="6637337"/>
            <a:ext cx="228600" cy="0"/>
          </a:xfrm>
          <a:prstGeom prst="line">
            <a:avLst/>
          </a:prstGeom>
          <a:ln>
            <a:solidFill>
              <a:srgbClr val="003067"/>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lgn="ctr">
              <a:defRPr/>
            </a:lvl1pPr>
          </a:lstStyle>
          <a:p>
            <a:pPr>
              <a:defRPr/>
            </a:pPr>
            <a:fld id="{7A55E698-815F-4EBD-8AE0-1C39476BE512}" type="datetime1">
              <a:rPr lang="en-US" smtClean="0"/>
              <a:pPr>
                <a:defRPr/>
              </a:pPr>
              <a:t>10/21/14</a:t>
            </a:fld>
            <a:endParaRPr lang="en-US" dirty="0"/>
          </a:p>
        </p:txBody>
      </p:sp>
      <p:sp>
        <p:nvSpPr>
          <p:cNvPr id="4" name="Slide Number Placeholder 5"/>
          <p:cNvSpPr>
            <a:spLocks noGrp="1"/>
          </p:cNvSpPr>
          <p:nvPr>
            <p:ph type="sldNum" sz="quarter" idx="12"/>
          </p:nvPr>
        </p:nvSpPr>
        <p:spPr>
          <a:xfrm>
            <a:off x="152400" y="6492875"/>
            <a:ext cx="457200" cy="288925"/>
          </a:xfrm>
          <a:prstGeom prst="rect">
            <a:avLst/>
          </a:prstGeom>
        </p:spPr>
        <p:txBody>
          <a:bodyPr/>
          <a:lstStyle>
            <a:lvl1pPr fontAlgn="auto">
              <a:spcBef>
                <a:spcPts val="0"/>
              </a:spcBef>
              <a:spcAft>
                <a:spcPts val="0"/>
              </a:spcAft>
              <a:defRPr sz="1200">
                <a:solidFill>
                  <a:srgbClr val="003067"/>
                </a:solidFill>
                <a:latin typeface="+mn-lt"/>
              </a:defRPr>
            </a:lvl1pPr>
          </a:lstStyle>
          <a:p>
            <a:pPr>
              <a:defRPr/>
            </a:pPr>
            <a:fld id="{20169860-7434-4443-9030-A467C3E92756}" type="slidenum">
              <a:rPr lang="en-US" smtClean="0"/>
              <a:pPr>
                <a:defRPr/>
              </a:pPr>
              <a:t>‹#›</a:t>
            </a:fld>
            <a:endParaRPr lang="en-US" dirty="0"/>
          </a:p>
        </p:txBody>
      </p:sp>
      <p:sp>
        <p:nvSpPr>
          <p:cNvPr id="6" name="TextBox 5"/>
          <p:cNvSpPr txBox="1"/>
          <p:nvPr userDrawn="1"/>
        </p:nvSpPr>
        <p:spPr>
          <a:xfrm>
            <a:off x="685800" y="6537310"/>
            <a:ext cx="5715000" cy="200055"/>
          </a:xfrm>
          <a:prstGeom prst="rect">
            <a:avLst/>
          </a:prstGeom>
          <a:noFill/>
        </p:spPr>
        <p:txBody>
          <a:bodyPr wrap="square" rtlCol="0">
            <a:spAutoFit/>
          </a:bodyPr>
          <a:lstStyle/>
          <a:p>
            <a:r>
              <a:rPr lang="en-US" sz="700" dirty="0" smtClean="0">
                <a:solidFill>
                  <a:schemeClr val="bg1">
                    <a:lumMod val="50000"/>
                  </a:schemeClr>
                </a:solidFill>
                <a:latin typeface="Verdana" pitchFamily="34" charset="0"/>
              </a:rPr>
              <a:t>Copyright © 2014 by Educational Testing Service. All rights reserved.</a:t>
            </a:r>
            <a:endParaRPr lang="en-US" sz="700" dirty="0">
              <a:solidFill>
                <a:schemeClr val="bg1">
                  <a:lumMod val="50000"/>
                </a:schemeClr>
              </a:solidFill>
              <a:latin typeface="Verdana" pitchFamily="34" charset="0"/>
            </a:endParaRPr>
          </a:p>
        </p:txBody>
      </p:sp>
      <p:cxnSp>
        <p:nvCxnSpPr>
          <p:cNvPr id="7" name="Straight Connector 6"/>
          <p:cNvCxnSpPr/>
          <p:nvPr userDrawn="1"/>
        </p:nvCxnSpPr>
        <p:spPr>
          <a:xfrm rot="5400000">
            <a:off x="495300" y="6637337"/>
            <a:ext cx="228600" cy="0"/>
          </a:xfrm>
          <a:prstGeom prst="line">
            <a:avLst/>
          </a:prstGeom>
          <a:ln>
            <a:solidFill>
              <a:srgbClr val="003067"/>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3008313" cy="1162050"/>
          </a:xfrm>
        </p:spPr>
        <p:txBody>
          <a:bodyPr anchor="b"/>
          <a:lstStyle>
            <a:lvl1pPr algn="l">
              <a:defRPr sz="2000" b="1">
                <a:solidFill>
                  <a:srgbClr val="003067"/>
                </a:solidFill>
                <a:latin typeface="Verdan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1219200"/>
            <a:ext cx="5111750" cy="4906963"/>
          </a:xfrm>
          <a:prstGeom prst="rect">
            <a:avLst/>
          </a:prstGeom>
        </p:spPr>
        <p:txBody>
          <a:bodyPr/>
          <a:lstStyle>
            <a:lvl1pPr>
              <a:defRPr sz="3200">
                <a:latin typeface="Verdana" pitchFamily="34" charset="0"/>
              </a:defRPr>
            </a:lvl1pPr>
            <a:lvl2pPr>
              <a:defRPr sz="2800">
                <a:latin typeface="Verdana" pitchFamily="34" charset="0"/>
              </a:defRPr>
            </a:lvl2pPr>
            <a:lvl3pPr>
              <a:defRPr sz="2400">
                <a:latin typeface="Verdana" pitchFamily="34" charset="0"/>
              </a:defRPr>
            </a:lvl3pPr>
            <a:lvl4pPr>
              <a:defRPr sz="2000">
                <a:latin typeface="Verdana" pitchFamily="34" charset="0"/>
              </a:defRPr>
            </a:lvl4pPr>
            <a:lvl5pPr>
              <a:defRPr sz="2000">
                <a:latin typeface="Verdana"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438400"/>
            <a:ext cx="3008313" cy="3687763"/>
          </a:xfrm>
          <a:prstGeom prst="rect">
            <a:avLst/>
          </a:prstGeom>
        </p:spPr>
        <p:txBody>
          <a:bodyPr/>
          <a:lstStyle>
            <a:lvl1pPr marL="0" indent="0">
              <a:buNone/>
              <a:defRPr sz="1400">
                <a:latin typeface="Verdan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lgn="ctr">
              <a:defRPr/>
            </a:lvl1pPr>
          </a:lstStyle>
          <a:p>
            <a:pPr>
              <a:defRPr/>
            </a:pPr>
            <a:fld id="{5BF3645B-A32E-4D4D-ABE8-31393CB68B9B}" type="datetime1">
              <a:rPr lang="en-US" smtClean="0"/>
              <a:pPr>
                <a:defRPr/>
              </a:pPr>
              <a:t>10/21/14</a:t>
            </a:fld>
            <a:endParaRPr lang="en-US" dirty="0"/>
          </a:p>
        </p:txBody>
      </p:sp>
      <p:sp>
        <p:nvSpPr>
          <p:cNvPr id="7" name="Slide Number Placeholder 5"/>
          <p:cNvSpPr>
            <a:spLocks noGrp="1"/>
          </p:cNvSpPr>
          <p:nvPr>
            <p:ph type="sldNum" sz="quarter" idx="12"/>
          </p:nvPr>
        </p:nvSpPr>
        <p:spPr>
          <a:xfrm>
            <a:off x="152400" y="6492875"/>
            <a:ext cx="457200" cy="288925"/>
          </a:xfrm>
          <a:prstGeom prst="rect">
            <a:avLst/>
          </a:prstGeom>
        </p:spPr>
        <p:txBody>
          <a:bodyPr/>
          <a:lstStyle>
            <a:lvl1pPr fontAlgn="auto">
              <a:spcBef>
                <a:spcPts val="0"/>
              </a:spcBef>
              <a:spcAft>
                <a:spcPts val="0"/>
              </a:spcAft>
              <a:defRPr sz="1200">
                <a:solidFill>
                  <a:srgbClr val="003067"/>
                </a:solidFill>
                <a:latin typeface="+mn-lt"/>
              </a:defRPr>
            </a:lvl1pPr>
          </a:lstStyle>
          <a:p>
            <a:pPr>
              <a:defRPr/>
            </a:pPr>
            <a:fld id="{20169860-7434-4443-9030-A467C3E92756}" type="slidenum">
              <a:rPr lang="en-US" smtClean="0"/>
              <a:pPr>
                <a:defRPr/>
              </a:pPr>
              <a:t>‹#›</a:t>
            </a:fld>
            <a:endParaRPr lang="en-US" dirty="0"/>
          </a:p>
        </p:txBody>
      </p:sp>
      <p:sp>
        <p:nvSpPr>
          <p:cNvPr id="9" name="TextBox 8"/>
          <p:cNvSpPr txBox="1"/>
          <p:nvPr userDrawn="1"/>
        </p:nvSpPr>
        <p:spPr>
          <a:xfrm>
            <a:off x="685800" y="6537310"/>
            <a:ext cx="5715000" cy="200055"/>
          </a:xfrm>
          <a:prstGeom prst="rect">
            <a:avLst/>
          </a:prstGeom>
          <a:noFill/>
        </p:spPr>
        <p:txBody>
          <a:bodyPr wrap="square" rtlCol="0">
            <a:spAutoFit/>
          </a:bodyPr>
          <a:lstStyle/>
          <a:p>
            <a:r>
              <a:rPr lang="en-US" sz="700" dirty="0" smtClean="0">
                <a:solidFill>
                  <a:schemeClr val="bg1">
                    <a:lumMod val="50000"/>
                  </a:schemeClr>
                </a:solidFill>
                <a:latin typeface="Verdana" pitchFamily="34" charset="0"/>
              </a:rPr>
              <a:t>Copyright © 2013 by Educational Testing Service. All rights reserved.</a:t>
            </a:r>
            <a:endParaRPr lang="en-US" sz="700" dirty="0">
              <a:solidFill>
                <a:schemeClr val="bg1">
                  <a:lumMod val="50000"/>
                </a:schemeClr>
              </a:solidFill>
              <a:latin typeface="Verdana" pitchFamily="34" charset="0"/>
            </a:endParaRPr>
          </a:p>
        </p:txBody>
      </p:sp>
      <p:cxnSp>
        <p:nvCxnSpPr>
          <p:cNvPr id="10" name="Straight Connector 9"/>
          <p:cNvCxnSpPr/>
          <p:nvPr userDrawn="1"/>
        </p:nvCxnSpPr>
        <p:spPr>
          <a:xfrm rot="5400000">
            <a:off x="495300" y="6637337"/>
            <a:ext cx="228600" cy="0"/>
          </a:xfrm>
          <a:prstGeom prst="line">
            <a:avLst/>
          </a:prstGeom>
          <a:ln>
            <a:solidFill>
              <a:srgbClr val="003067"/>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003067"/>
                </a:solidFill>
                <a:latin typeface="Verdana" pitchFamily="34"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914399"/>
            <a:ext cx="5486400" cy="3813175"/>
          </a:xfrm>
          <a:prstGeom prst="rect">
            <a:avLst/>
          </a:prstGeom>
        </p:spPr>
        <p:txBody>
          <a:bodyPr/>
          <a:lstStyle>
            <a:lvl1pPr marL="0" indent="0">
              <a:buNone/>
              <a:defRPr sz="3200">
                <a:latin typeface="Verdana"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Verdan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lgn="ctr">
              <a:defRPr/>
            </a:lvl1pPr>
          </a:lstStyle>
          <a:p>
            <a:pPr>
              <a:defRPr/>
            </a:pPr>
            <a:fld id="{A204795B-A88D-4FED-B65A-A7203787FD81}" type="datetime1">
              <a:rPr lang="en-US" smtClean="0"/>
              <a:pPr>
                <a:defRPr/>
              </a:pPr>
              <a:t>10/21/14</a:t>
            </a:fld>
            <a:endParaRPr lang="en-US" dirty="0"/>
          </a:p>
        </p:txBody>
      </p:sp>
      <p:sp>
        <p:nvSpPr>
          <p:cNvPr id="7" name="Slide Number Placeholder 5"/>
          <p:cNvSpPr>
            <a:spLocks noGrp="1"/>
          </p:cNvSpPr>
          <p:nvPr>
            <p:ph type="sldNum" sz="quarter" idx="12"/>
          </p:nvPr>
        </p:nvSpPr>
        <p:spPr>
          <a:xfrm>
            <a:off x="152400" y="6492875"/>
            <a:ext cx="457200" cy="288925"/>
          </a:xfrm>
          <a:prstGeom prst="rect">
            <a:avLst/>
          </a:prstGeom>
        </p:spPr>
        <p:txBody>
          <a:bodyPr/>
          <a:lstStyle>
            <a:lvl1pPr fontAlgn="auto">
              <a:spcBef>
                <a:spcPts val="0"/>
              </a:spcBef>
              <a:spcAft>
                <a:spcPts val="0"/>
              </a:spcAft>
              <a:defRPr sz="1200">
                <a:solidFill>
                  <a:srgbClr val="003067"/>
                </a:solidFill>
                <a:latin typeface="+mn-lt"/>
              </a:defRPr>
            </a:lvl1pPr>
          </a:lstStyle>
          <a:p>
            <a:pPr>
              <a:defRPr/>
            </a:pPr>
            <a:fld id="{20169860-7434-4443-9030-A467C3E92756}" type="slidenum">
              <a:rPr lang="en-US" smtClean="0"/>
              <a:pPr>
                <a:defRPr/>
              </a:pPr>
              <a:t>‹#›</a:t>
            </a:fld>
            <a:endParaRPr lang="en-US" dirty="0"/>
          </a:p>
        </p:txBody>
      </p:sp>
      <p:sp>
        <p:nvSpPr>
          <p:cNvPr id="9" name="TextBox 8"/>
          <p:cNvSpPr txBox="1"/>
          <p:nvPr userDrawn="1"/>
        </p:nvSpPr>
        <p:spPr>
          <a:xfrm>
            <a:off x="685800" y="6537310"/>
            <a:ext cx="5715000" cy="200055"/>
          </a:xfrm>
          <a:prstGeom prst="rect">
            <a:avLst/>
          </a:prstGeom>
          <a:noFill/>
        </p:spPr>
        <p:txBody>
          <a:bodyPr wrap="square" rtlCol="0">
            <a:spAutoFit/>
          </a:bodyPr>
          <a:lstStyle/>
          <a:p>
            <a:r>
              <a:rPr lang="en-US" sz="700" dirty="0" smtClean="0">
                <a:solidFill>
                  <a:schemeClr val="bg1">
                    <a:lumMod val="50000"/>
                  </a:schemeClr>
                </a:solidFill>
                <a:latin typeface="Verdana" pitchFamily="34" charset="0"/>
              </a:rPr>
              <a:t>Copyright © 2013 by Educational Testing Service. All rights reserved.</a:t>
            </a:r>
            <a:endParaRPr lang="en-US" sz="700" dirty="0">
              <a:solidFill>
                <a:schemeClr val="bg1">
                  <a:lumMod val="50000"/>
                </a:schemeClr>
              </a:solidFill>
              <a:latin typeface="Verdana" pitchFamily="34" charset="0"/>
            </a:endParaRPr>
          </a:p>
        </p:txBody>
      </p:sp>
      <p:cxnSp>
        <p:nvCxnSpPr>
          <p:cNvPr id="10" name="Straight Connector 9"/>
          <p:cNvCxnSpPr/>
          <p:nvPr userDrawn="1"/>
        </p:nvCxnSpPr>
        <p:spPr>
          <a:xfrm rot="5400000">
            <a:off x="495300" y="6637337"/>
            <a:ext cx="228600" cy="0"/>
          </a:xfrm>
          <a:prstGeom prst="line">
            <a:avLst/>
          </a:prstGeom>
          <a:ln>
            <a:solidFill>
              <a:srgbClr val="003067"/>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DFF464-D11F-4341-B837-06DC82D1FB41}" type="datetimeFigureOut">
              <a:rPr lang="en-US" smtClean="0"/>
              <a:pPr/>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F5805-A220-4E68-A4D1-73A6AA24B5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DFF464-D11F-4341-B837-06DC82D1FB41}" type="datetimeFigureOut">
              <a:rPr lang="en-US" smtClean="0"/>
              <a:pPr/>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F5805-A220-4E68-A4D1-73A6AA24B5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DFF464-D11F-4341-B837-06DC82D1FB41}" type="datetimeFigureOut">
              <a:rPr lang="en-US" smtClean="0"/>
              <a:pPr/>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F5805-A220-4E68-A4D1-73A6AA24B52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DFF464-D11F-4341-B837-06DC82D1FB41}" type="datetimeFigureOut">
              <a:rPr lang="en-US" smtClean="0"/>
              <a:pPr/>
              <a:t>10/21/14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F5805-A220-4E68-A4D1-73A6AA24B527}"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DFF464-D11F-4341-B837-06DC82D1FB41}" type="datetimeFigureOut">
              <a:rPr lang="en-US" smtClean="0"/>
              <a:pPr/>
              <a:t>10/21/14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7F5805-A220-4E68-A4D1-73A6AA24B527}"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DFF464-D11F-4341-B837-06DC82D1FB41}" type="datetimeFigureOut">
              <a:rPr lang="en-US" smtClean="0"/>
              <a:pPr/>
              <a:t>10/21/14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7F5805-A220-4E68-A4D1-73A6AA24B527}"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DFF464-D11F-4341-B837-06DC82D1FB41}" type="datetimeFigureOut">
              <a:rPr lang="en-US" smtClean="0"/>
              <a:pPr/>
              <a:t>10/21/14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7F5805-A220-4E68-A4D1-73A6AA24B527}"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DFF464-D11F-4341-B837-06DC82D1FB41}" type="datetimeFigureOut">
              <a:rPr lang="en-US" smtClean="0"/>
              <a:pPr/>
              <a:t>10/21/14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F5805-A220-4E68-A4D1-73A6AA24B527}"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DFF464-D11F-4341-B837-06DC82D1FB41}" type="datetimeFigureOut">
              <a:rPr lang="en-US" smtClean="0"/>
              <a:pPr/>
              <a:t>10/21/14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7F5805-A220-4E68-A4D1-73A6AA24B527}"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DFF464-D11F-4341-B837-06DC82D1FB41}" type="datetimeFigureOut">
              <a:rPr lang="en-US" smtClean="0"/>
              <a:pPr/>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F5805-A220-4E68-A4D1-73A6AA24B527}"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DFF464-D11F-4341-B837-06DC82D1FB41}" type="datetimeFigureOut">
              <a:rPr lang="en-US" smtClean="0"/>
              <a:pPr/>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7F5805-A220-4E68-A4D1-73A6AA24B5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9.xml"/><Relationship Id="rId12" Type="http://schemas.openxmlformats.org/officeDocument/2006/relationships/theme" Target="../theme/theme2.xml"/><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 Id="rId9" Type="http://schemas.openxmlformats.org/officeDocument/2006/relationships/slideLayout" Target="../slideLayouts/slideLayout17.xml"/><Relationship Id="rId10"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0" cstate="print">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0"/>
            <a:ext cx="8229600" cy="1676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dirty="0" smtClean="0"/>
          </a:p>
        </p:txBody>
      </p:sp>
      <p:sp>
        <p:nvSpPr>
          <p:cNvPr id="4" name="Date Placeholder 3"/>
          <p:cNvSpPr>
            <a:spLocks noGrp="1"/>
          </p:cNvSpPr>
          <p:nvPr>
            <p:ph type="dt" sz="half" idx="2"/>
          </p:nvPr>
        </p:nvSpPr>
        <p:spPr>
          <a:xfrm>
            <a:off x="7010400" y="6492875"/>
            <a:ext cx="2133600" cy="365125"/>
          </a:xfrm>
          <a:prstGeom prst="rect">
            <a:avLst/>
          </a:prstGeom>
          <a:solidFill>
            <a:schemeClr val="tx2"/>
          </a:solidFill>
        </p:spPr>
        <p:txBody>
          <a:bodyPr vert="horz" lIns="91440" tIns="45720" rIns="91440" bIns="45720" rtlCol="0" anchor="ctr"/>
          <a:lstStyle>
            <a:lvl1pPr algn="ctr" fontAlgn="auto">
              <a:spcBef>
                <a:spcPts val="0"/>
              </a:spcBef>
              <a:spcAft>
                <a:spcPts val="0"/>
              </a:spcAft>
              <a:defRPr sz="1200">
                <a:solidFill>
                  <a:schemeClr val="bg1"/>
                </a:solidFill>
                <a:latin typeface="+mn-lt"/>
              </a:defRPr>
            </a:lvl1pPr>
          </a:lstStyle>
          <a:p>
            <a:pPr>
              <a:defRPr/>
            </a:pPr>
            <a:fld id="{E1C4A34B-3C48-4F2E-A74D-4E4F38A9FEA3}" type="datetime1">
              <a:rPr lang="en-US" smtClean="0"/>
              <a:pPr>
                <a:defRPr/>
              </a:pPr>
              <a:t>10/21/14</a:t>
            </a:fld>
            <a:endParaRPr lang="en-US" dirty="0"/>
          </a:p>
        </p:txBody>
      </p:sp>
      <p:sp>
        <p:nvSpPr>
          <p:cNvPr id="5" name="TextBox 4"/>
          <p:cNvSpPr txBox="1"/>
          <p:nvPr/>
        </p:nvSpPr>
        <p:spPr>
          <a:xfrm>
            <a:off x="685800" y="6537310"/>
            <a:ext cx="5715000" cy="200055"/>
          </a:xfrm>
          <a:prstGeom prst="rect">
            <a:avLst/>
          </a:prstGeom>
          <a:noFill/>
        </p:spPr>
        <p:txBody>
          <a:bodyPr wrap="square" rtlCol="0">
            <a:spAutoFit/>
          </a:bodyPr>
          <a:lstStyle/>
          <a:p>
            <a:r>
              <a:rPr lang="en-US" sz="700" dirty="0" smtClean="0">
                <a:solidFill>
                  <a:schemeClr val="bg1"/>
                </a:solidFill>
                <a:latin typeface="Verdana" pitchFamily="34" charset="0"/>
              </a:rPr>
              <a:t>Copyright © 2013</a:t>
            </a:r>
            <a:r>
              <a:rPr lang="en-US" sz="700" baseline="0" dirty="0" smtClean="0">
                <a:solidFill>
                  <a:schemeClr val="bg1"/>
                </a:solidFill>
                <a:latin typeface="Verdana" pitchFamily="34" charset="0"/>
              </a:rPr>
              <a:t> by</a:t>
            </a:r>
            <a:r>
              <a:rPr lang="en-US" sz="700" dirty="0" smtClean="0">
                <a:solidFill>
                  <a:schemeClr val="bg1"/>
                </a:solidFill>
                <a:latin typeface="Verdana" pitchFamily="34" charset="0"/>
              </a:rPr>
              <a:t> Educational Testing Service. All rights reserved.</a:t>
            </a:r>
            <a:endParaRPr lang="en-US" sz="700" dirty="0">
              <a:solidFill>
                <a:schemeClr val="bg1"/>
              </a:solidFill>
              <a:latin typeface="Verdana" pitchFamily="34" charset="0"/>
            </a:endParaRPr>
          </a:p>
        </p:txBody>
      </p:sp>
    </p:spTree>
  </p:cSld>
  <p:clrMap bg1="lt1" tx1="dk1" bg2="lt2" tx2="dk2" accent1="accent1" accent2="accent2" accent3="accent3" accent4="accent4" accent5="accent5" accent6="accent6" hlink="hlink" folHlink="folHlink"/>
  <p:sldLayoutIdLst>
    <p:sldLayoutId id="2147483713" r:id="rId1"/>
    <p:sldLayoutId id="2147483718" r:id="rId2"/>
    <p:sldLayoutId id="2147483715" r:id="rId3"/>
    <p:sldLayoutId id="2147483716" r:id="rId4"/>
    <p:sldLayoutId id="2147483717" r:id="rId5"/>
    <p:sldLayoutId id="2147483719" r:id="rId6"/>
    <p:sldLayoutId id="2147483720" r:id="rId7"/>
    <p:sldLayoutId id="2147483721" r:id="rId8"/>
  </p:sldLayoutIdLst>
  <p:hf hdr="0"/>
  <p:txStyles>
    <p:titleStyle>
      <a:lvl1pPr algn="ctr" rtl="0" eaLnBrk="1" fontAlgn="base" hangingPunct="1">
        <a:spcBef>
          <a:spcPct val="0"/>
        </a:spcBef>
        <a:spcAft>
          <a:spcPct val="0"/>
        </a:spcAft>
        <a:defRPr sz="4400" b="1" kern="1200">
          <a:solidFill>
            <a:schemeClr val="bg1"/>
          </a:solidFill>
          <a:latin typeface="Corbel" pitchFamily="34" charset="0"/>
          <a:ea typeface="+mj-ea"/>
          <a:cs typeface="+mj-cs"/>
        </a:defRPr>
      </a:lvl1pPr>
      <a:lvl2pPr algn="ctr" rtl="0" eaLnBrk="1" fontAlgn="base" hangingPunct="1">
        <a:spcBef>
          <a:spcPct val="0"/>
        </a:spcBef>
        <a:spcAft>
          <a:spcPct val="0"/>
        </a:spcAft>
        <a:defRPr sz="4400" b="1">
          <a:solidFill>
            <a:schemeClr val="bg1"/>
          </a:solidFill>
          <a:latin typeface="Corbel" pitchFamily="34" charset="0"/>
        </a:defRPr>
      </a:lvl2pPr>
      <a:lvl3pPr algn="ctr" rtl="0" eaLnBrk="1" fontAlgn="base" hangingPunct="1">
        <a:spcBef>
          <a:spcPct val="0"/>
        </a:spcBef>
        <a:spcAft>
          <a:spcPct val="0"/>
        </a:spcAft>
        <a:defRPr sz="4400" b="1">
          <a:solidFill>
            <a:schemeClr val="bg1"/>
          </a:solidFill>
          <a:latin typeface="Corbel" pitchFamily="34" charset="0"/>
        </a:defRPr>
      </a:lvl3pPr>
      <a:lvl4pPr algn="ctr" rtl="0" eaLnBrk="1" fontAlgn="base" hangingPunct="1">
        <a:spcBef>
          <a:spcPct val="0"/>
        </a:spcBef>
        <a:spcAft>
          <a:spcPct val="0"/>
        </a:spcAft>
        <a:defRPr sz="4400" b="1">
          <a:solidFill>
            <a:schemeClr val="bg1"/>
          </a:solidFill>
          <a:latin typeface="Corbel" pitchFamily="34" charset="0"/>
        </a:defRPr>
      </a:lvl4pPr>
      <a:lvl5pPr algn="ctr" rtl="0" eaLnBrk="1" fontAlgn="base" hangingPunct="1">
        <a:spcBef>
          <a:spcPct val="0"/>
        </a:spcBef>
        <a:spcAft>
          <a:spcPct val="0"/>
        </a:spcAft>
        <a:defRPr sz="4400" b="1">
          <a:solidFill>
            <a:schemeClr val="bg1"/>
          </a:solidFill>
          <a:latin typeface="Corbel" pitchFamily="34" charset="0"/>
        </a:defRPr>
      </a:lvl5pPr>
      <a:lvl6pPr marL="457200" algn="ctr" rtl="0" eaLnBrk="1" fontAlgn="base" hangingPunct="1">
        <a:spcBef>
          <a:spcPct val="0"/>
        </a:spcBef>
        <a:spcAft>
          <a:spcPct val="0"/>
        </a:spcAft>
        <a:defRPr sz="4400" b="1">
          <a:solidFill>
            <a:schemeClr val="bg1"/>
          </a:solidFill>
          <a:latin typeface="Corbel" pitchFamily="34" charset="0"/>
        </a:defRPr>
      </a:lvl6pPr>
      <a:lvl7pPr marL="914400" algn="ctr" rtl="0" eaLnBrk="1" fontAlgn="base" hangingPunct="1">
        <a:spcBef>
          <a:spcPct val="0"/>
        </a:spcBef>
        <a:spcAft>
          <a:spcPct val="0"/>
        </a:spcAft>
        <a:defRPr sz="4400" b="1">
          <a:solidFill>
            <a:schemeClr val="bg1"/>
          </a:solidFill>
          <a:latin typeface="Corbel" pitchFamily="34" charset="0"/>
        </a:defRPr>
      </a:lvl7pPr>
      <a:lvl8pPr marL="1371600" algn="ctr" rtl="0" eaLnBrk="1" fontAlgn="base" hangingPunct="1">
        <a:spcBef>
          <a:spcPct val="0"/>
        </a:spcBef>
        <a:spcAft>
          <a:spcPct val="0"/>
        </a:spcAft>
        <a:defRPr sz="4400" b="1">
          <a:solidFill>
            <a:schemeClr val="bg1"/>
          </a:solidFill>
          <a:latin typeface="Corbel" pitchFamily="34" charset="0"/>
        </a:defRPr>
      </a:lvl8pPr>
      <a:lvl9pPr marL="1828800" algn="ctr" rtl="0" eaLnBrk="1" fontAlgn="base" hangingPunct="1">
        <a:spcBef>
          <a:spcPct val="0"/>
        </a:spcBef>
        <a:spcAft>
          <a:spcPct val="0"/>
        </a:spcAft>
        <a:defRPr sz="4400" b="1">
          <a:solidFill>
            <a:schemeClr val="bg1"/>
          </a:solidFill>
          <a:latin typeface="Corbel"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DFF464-D11F-4341-B837-06DC82D1FB41}" type="datetimeFigureOut">
              <a:rPr lang="en-US" smtClean="0"/>
              <a:pPr/>
              <a:t>10/21/14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7F5805-A220-4E68-A4D1-73A6AA24B5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6.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chart" Target="../charts/char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chart" Target="../charts/char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dc.gov/mmwr/pdf/ss/ss6104.pdf"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 Id="rId3" Type="http://schemas.openxmlformats.org/officeDocument/2006/relationships/chart" Target="../charts/char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ts/org/achievementga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7F92F4A-08E5-44F3-8FF4-253B459407AE}" type="datetime1">
              <a:rPr lang="en-US" smtClean="0"/>
              <a:pPr>
                <a:defRPr/>
              </a:pPr>
              <a:t>10/21/14</a:t>
            </a:fld>
            <a:endParaRPr lang="en-US" dirty="0"/>
          </a:p>
        </p:txBody>
      </p:sp>
      <p:sp>
        <p:nvSpPr>
          <p:cNvPr id="3" name="Title 2"/>
          <p:cNvSpPr>
            <a:spLocks noGrp="1"/>
          </p:cNvSpPr>
          <p:nvPr>
            <p:ph type="title"/>
          </p:nvPr>
        </p:nvSpPr>
        <p:spPr>
          <a:xfrm>
            <a:off x="381000" y="2819400"/>
            <a:ext cx="8229600" cy="1676400"/>
          </a:xfrm>
        </p:spPr>
        <p:txBody>
          <a:bodyPr/>
          <a:lstStyle/>
          <a:p>
            <a:r>
              <a:rPr lang="en-US" b="0" dirty="0" smtClean="0"/>
              <a:t>Advancing Success for Black Males: Learning from the ETS Promoting Promising Practices Series</a:t>
            </a:r>
            <a:br>
              <a:rPr lang="en-US" b="0" dirty="0" smtClean="0"/>
            </a:br>
            <a:r>
              <a:rPr lang="en-US" b="0" dirty="0" smtClean="0"/>
              <a:t/>
            </a:r>
            <a:br>
              <a:rPr lang="en-US" b="0" dirty="0" smtClean="0"/>
            </a:br>
            <a:r>
              <a:rPr lang="en-US" sz="2000" b="0" dirty="0" smtClean="0"/>
              <a:t>Jonathan Rochkind</a:t>
            </a:r>
            <a:br>
              <a:rPr lang="en-US" sz="2000" b="0" dirty="0" smtClean="0"/>
            </a:br>
            <a:r>
              <a:rPr lang="en-US" sz="2000" b="0" dirty="0" smtClean="0"/>
              <a:t>Senior Director</a:t>
            </a:r>
            <a:br>
              <a:rPr lang="en-US" sz="2000" b="0" dirty="0" smtClean="0"/>
            </a:br>
            <a:r>
              <a:rPr lang="en-US" sz="2000" b="0" dirty="0" smtClean="0"/>
              <a:t>Policy Evaluation Research Center </a:t>
            </a:r>
            <a:br>
              <a:rPr lang="en-US" sz="2000" b="0" dirty="0" smtClean="0"/>
            </a:br>
            <a:r>
              <a:rPr lang="en-US" sz="2000" b="0" dirty="0" smtClean="0"/>
              <a:t>Educational Testing Service </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990600"/>
          </a:xfrm>
        </p:spPr>
        <p:txBody>
          <a:bodyPr/>
          <a:lstStyle/>
          <a:p>
            <a:r>
              <a:rPr lang="en-US" dirty="0" smtClean="0"/>
              <a:t>ETS Mission</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a:xfrm>
            <a:off x="381000" y="1676400"/>
            <a:ext cx="8229600" cy="3124200"/>
          </a:xfrm>
        </p:spPr>
        <p:txBody>
          <a:bodyPr/>
          <a:lstStyle/>
          <a:p>
            <a:r>
              <a:rPr lang="en-US" sz="2800" dirty="0" smtClean="0"/>
              <a:t>To help advance quality and equity in education by </a:t>
            </a:r>
          </a:p>
          <a:p>
            <a:pPr lvl="1"/>
            <a:r>
              <a:rPr lang="en-US" sz="2400" dirty="0" smtClean="0"/>
              <a:t>providing fair and valid assessments, </a:t>
            </a:r>
          </a:p>
          <a:p>
            <a:pPr lvl="1"/>
            <a:r>
              <a:rPr lang="en-US" sz="2400" dirty="0" smtClean="0"/>
              <a:t>research and </a:t>
            </a:r>
          </a:p>
          <a:p>
            <a:pPr lvl="1"/>
            <a:r>
              <a:rPr lang="en-US" sz="2400" dirty="0" smtClean="0"/>
              <a:t>related services. </a:t>
            </a:r>
          </a:p>
          <a:p>
            <a:r>
              <a:rPr lang="en-US" sz="2800" dirty="0" smtClean="0"/>
              <a:t>Our products and services</a:t>
            </a:r>
          </a:p>
          <a:p>
            <a:pPr lvl="1"/>
            <a:r>
              <a:rPr lang="en-US" sz="2400" dirty="0" smtClean="0"/>
              <a:t> measure knowledge and skills, </a:t>
            </a:r>
          </a:p>
          <a:p>
            <a:pPr lvl="1"/>
            <a:r>
              <a:rPr lang="en-US" sz="2400" dirty="0" smtClean="0"/>
              <a:t>promote learning and performance, </a:t>
            </a:r>
          </a:p>
          <a:p>
            <a:pPr lvl="1"/>
            <a:r>
              <a:rPr lang="en-US" sz="2400" dirty="0" smtClean="0"/>
              <a:t>support education and professional development </a:t>
            </a:r>
          </a:p>
          <a:p>
            <a:r>
              <a:rPr lang="en-US" sz="2800" dirty="0" smtClean="0"/>
              <a:t>for all people worldwide.</a:t>
            </a:r>
            <a:endParaRPr lang="en-US" sz="2800"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2</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A55E698-815F-4EBD-8AE0-1C39476BE512}" type="datetime1">
              <a:rPr lang="en-US" smtClean="0"/>
              <a:pPr>
                <a:defRPr/>
              </a:pPr>
              <a:t>10/21/14</a:t>
            </a:fld>
            <a:endParaRPr lang="en-US" dirty="0"/>
          </a:p>
        </p:txBody>
      </p:sp>
      <p:sp>
        <p:nvSpPr>
          <p:cNvPr id="3" name="Slide Number Placeholder 2"/>
          <p:cNvSpPr>
            <a:spLocks noGrp="1"/>
          </p:cNvSpPr>
          <p:nvPr>
            <p:ph type="sldNum" sz="quarter" idx="12"/>
          </p:nvPr>
        </p:nvSpPr>
        <p:spPr/>
        <p:txBody>
          <a:bodyPr/>
          <a:lstStyle/>
          <a:p>
            <a:pPr>
              <a:defRPr/>
            </a:pPr>
            <a:fld id="{20169860-7434-4443-9030-A467C3E92756}" type="slidenum">
              <a:rPr lang="en-US" smtClean="0"/>
              <a:pPr>
                <a:defRPr/>
              </a:pPr>
              <a:t>3</a:t>
            </a:fld>
            <a:endParaRPr lang="en-US" dirty="0"/>
          </a:p>
        </p:txBody>
      </p:sp>
      <p:graphicFrame>
        <p:nvGraphicFramePr>
          <p:cNvPr id="4" name="Diagram 3"/>
          <p:cNvGraphicFramePr/>
          <p:nvPr/>
        </p:nvGraphicFramePr>
        <p:xfrm>
          <a:off x="304800" y="1143000"/>
          <a:ext cx="88392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le 1"/>
          <p:cNvSpPr txBox="1">
            <a:spLocks/>
          </p:cNvSpPr>
          <p:nvPr/>
        </p:nvSpPr>
        <p:spPr>
          <a:xfrm>
            <a:off x="228600" y="609600"/>
            <a:ext cx="8915400" cy="533400"/>
          </a:xfrm>
          <a:prstGeom prst="rect">
            <a:avLst/>
          </a:prstGeom>
        </p:spPr>
        <p:txBody>
          <a:bodyPr/>
          <a:lstStyle/>
          <a:p>
            <a:pPr marL="0" marR="0" lvl="0" indent="0" algn="ctr" defTabSz="914400" latinLnBrk="0">
              <a:lnSpc>
                <a:spcPct val="100000"/>
              </a:lnSpc>
              <a:buClrTx/>
              <a:buSzTx/>
              <a:buFontTx/>
              <a:buNone/>
              <a:tabLst/>
              <a:defRPr/>
            </a:pPr>
            <a:r>
              <a:rPr lang="en-US" sz="2400" b="1" dirty="0" smtClean="0">
                <a:solidFill>
                  <a:srgbClr val="003067"/>
                </a:solidFill>
                <a:latin typeface="Verdana" pitchFamily="34" charset="0"/>
                <a:ea typeface="+mj-ea"/>
                <a:cs typeface="+mj-cs"/>
              </a:rPr>
              <a:t>Policy Evaluation &amp; Research Center (PERC)</a:t>
            </a:r>
            <a:endParaRPr lang="en-US" sz="2400" b="1" dirty="0">
              <a:solidFill>
                <a:srgbClr val="003067"/>
              </a:solidFill>
              <a:latin typeface="Verdana" pitchFamily="34" charset="0"/>
              <a:ea typeface="+mj-ea"/>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9600" y="762000"/>
            <a:ext cx="7772400" cy="990600"/>
          </a:xfrm>
        </p:spPr>
        <p:txBody>
          <a:bodyPr/>
          <a:lstStyle/>
          <a:p>
            <a:r>
              <a:rPr lang="en-US" sz="2400" dirty="0" smtClean="0"/>
              <a:t> PERC Research Projects </a:t>
            </a:r>
            <a:br>
              <a:rPr lang="en-US" sz="2400" dirty="0" smtClean="0"/>
            </a:br>
            <a:r>
              <a:rPr lang="en-US" sz="2400" dirty="0" smtClean="0"/>
              <a:t>2014</a:t>
            </a:r>
            <a:endParaRPr lang="en-US" sz="2400"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4</a:t>
            </a:fld>
            <a:endParaRPr lang="en-US" dirty="0"/>
          </a:p>
        </p:txBody>
      </p:sp>
      <p:graphicFrame>
        <p:nvGraphicFramePr>
          <p:cNvPr id="9" name="Table 8"/>
          <p:cNvGraphicFramePr>
            <a:graphicFrameLocks noGrp="1"/>
          </p:cNvGraphicFramePr>
          <p:nvPr/>
        </p:nvGraphicFramePr>
        <p:xfrm>
          <a:off x="228600" y="2209800"/>
          <a:ext cx="8610601" cy="3268065"/>
        </p:xfrm>
        <a:graphic>
          <a:graphicData uri="http://schemas.openxmlformats.org/drawingml/2006/table">
            <a:tbl>
              <a:tblPr/>
              <a:tblGrid>
                <a:gridCol w="1371600"/>
                <a:gridCol w="76200"/>
                <a:gridCol w="5105400"/>
                <a:gridCol w="76200"/>
                <a:gridCol w="1981201"/>
              </a:tblGrid>
              <a:tr h="896261">
                <a:tc>
                  <a:txBody>
                    <a:bodyPr/>
                    <a:lstStyle/>
                    <a:p>
                      <a:pPr algn="ctr" fontAlgn="b"/>
                      <a:r>
                        <a:rPr lang="en-US" sz="1800" b="1" i="0" u="none" strike="noStrike" dirty="0">
                          <a:solidFill>
                            <a:srgbClr val="FFFFFF"/>
                          </a:solidFill>
                          <a:latin typeface="Verdana" pitchFamily="34" charset="0"/>
                          <a:ea typeface="Verdana" pitchFamily="34" charset="0"/>
                          <a:cs typeface="Verdana" pitchFamily="34" charset="0"/>
                        </a:rPr>
                        <a:t>Project</a:t>
                      </a:r>
                    </a:p>
                  </a:txBody>
                  <a:tcPr marL="9525" marR="9525" marT="9525" marB="0" anchor="ctr">
                    <a:lnL w="6350" cap="flat" cmpd="sng" algn="ctr">
                      <a:solidFill>
                        <a:srgbClr val="D99795"/>
                      </a:solidFill>
                      <a:prstDash val="solid"/>
                      <a:round/>
                      <a:headEnd type="none" w="med" len="med"/>
                      <a:tailEnd type="none" w="med" len="med"/>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solidFill>
                  </a:tcPr>
                </a:tc>
                <a:tc>
                  <a:txBody>
                    <a:bodyPr/>
                    <a:lstStyle/>
                    <a:p>
                      <a:pPr algn="ctr" fontAlgn="b"/>
                      <a:endParaRPr lang="en-US" sz="1800" b="1" i="0" u="none" strike="noStrike" dirty="0">
                        <a:solidFill>
                          <a:srgbClr val="FFFFFF"/>
                        </a:solidFill>
                        <a:latin typeface="Verdana" pitchFamily="34" charset="0"/>
                        <a:ea typeface="Verdana" pitchFamily="34" charset="0"/>
                        <a:cs typeface="Verdana" pitchFamily="34" charset="0"/>
                      </a:endParaRPr>
                    </a:p>
                  </a:txBody>
                  <a:tcPr marL="9525" marR="9525" marT="9525" marB="0" anchor="ctr">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ctr" fontAlgn="b"/>
                      <a:r>
                        <a:rPr lang="en-US" sz="1800" b="1" i="0" u="none" strike="noStrike" dirty="0" smtClean="0">
                          <a:solidFill>
                            <a:srgbClr val="FFFFFF"/>
                          </a:solidFill>
                          <a:latin typeface="Verdana" pitchFamily="34" charset="0"/>
                          <a:ea typeface="Verdana" pitchFamily="34" charset="0"/>
                          <a:cs typeface="Verdana" pitchFamily="34" charset="0"/>
                        </a:rPr>
                        <a:t>Partner</a:t>
                      </a:r>
                      <a:endParaRPr lang="en-US" sz="1800" b="1" i="0" u="none" strike="noStrike" dirty="0">
                        <a:solidFill>
                          <a:srgbClr val="FFFFFF"/>
                        </a:solidFill>
                        <a:latin typeface="Verdana" pitchFamily="34" charset="0"/>
                        <a:ea typeface="Verdana" pitchFamily="34" charset="0"/>
                        <a:cs typeface="Verdana" pitchFamily="34" charset="0"/>
                      </a:endParaRPr>
                    </a:p>
                  </a:txBody>
                  <a:tcPr marL="9525" marR="9525" marT="9525" marB="0" anchor="ctr">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solidFill>
                  </a:tcPr>
                </a:tc>
                <a:tc>
                  <a:txBody>
                    <a:bodyPr/>
                    <a:lstStyle/>
                    <a:p>
                      <a:endParaRPr lang="en-US" dirty="0"/>
                    </a:p>
                  </a:txBody>
                  <a:tcPr marL="9525" marR="9525" marT="9525" marB="0" anchor="ctr">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ctr" fontAlgn="b"/>
                      <a:r>
                        <a:rPr lang="en-US" sz="1800" b="1" i="0" u="none" strike="noStrike" dirty="0" smtClean="0">
                          <a:solidFill>
                            <a:srgbClr val="FFFFFF"/>
                          </a:solidFill>
                          <a:latin typeface="Verdana" pitchFamily="34" charset="0"/>
                          <a:ea typeface="Verdana" pitchFamily="34" charset="0"/>
                          <a:cs typeface="Verdana" pitchFamily="34" charset="0"/>
                        </a:rPr>
                        <a:t>Funder</a:t>
                      </a:r>
                      <a:endParaRPr lang="en-US" sz="1800" b="1" i="0" u="none" strike="noStrike" dirty="0">
                        <a:solidFill>
                          <a:srgbClr val="FFFFFF"/>
                        </a:solidFill>
                        <a:latin typeface="Verdana" pitchFamily="34" charset="0"/>
                        <a:ea typeface="Verdana" pitchFamily="34" charset="0"/>
                        <a:cs typeface="Verdana" pitchFamily="34" charset="0"/>
                      </a:endParaRPr>
                    </a:p>
                  </a:txBody>
                  <a:tcPr marL="9525" marR="9525" marT="9525" marB="0" anchor="ctr">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solidFill>
                  </a:tcPr>
                </a:tc>
              </a:tr>
              <a:tr h="475339">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GO</a:t>
                      </a:r>
                      <a:r>
                        <a:rPr lang="en-US" sz="1600" b="1" i="0" u="none" strike="noStrike" baseline="0" dirty="0" smtClean="0">
                          <a:solidFill>
                            <a:schemeClr val="tx2"/>
                          </a:solidFill>
                          <a:latin typeface="Verdana" pitchFamily="34" charset="0"/>
                          <a:ea typeface="Verdana" pitchFamily="34" charset="0"/>
                          <a:cs typeface="Verdana" pitchFamily="34" charset="0"/>
                        </a:rPr>
                        <a:t> College</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w="6350" cap="flat" cmpd="sng" algn="ctr">
                      <a:solidFill>
                        <a:srgbClr val="D99795"/>
                      </a:solidFill>
                      <a:prstDash val="solid"/>
                      <a:round/>
                      <a:headEnd type="none" w="med" len="med"/>
                      <a:tailEnd type="none" w="med" len="med"/>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20000"/>
                        <a:lumOff val="80000"/>
                      </a:schemeClr>
                    </a:solidFill>
                  </a:tcPr>
                </a:tc>
                <a:tc>
                  <a:txBody>
                    <a:bodyPr/>
                    <a:lstStyle/>
                    <a:p>
                      <a:pPr algn="l" fontAlgn="b"/>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Council for Opportunity</a:t>
                      </a:r>
                      <a:r>
                        <a:rPr lang="en-US" sz="1600" b="1" i="0" u="none" strike="noStrike" baseline="0" dirty="0" smtClean="0">
                          <a:solidFill>
                            <a:schemeClr val="tx2"/>
                          </a:solidFill>
                          <a:latin typeface="Verdana" pitchFamily="34" charset="0"/>
                          <a:ea typeface="Verdana" pitchFamily="34" charset="0"/>
                          <a:cs typeface="Verdana" pitchFamily="34" charset="0"/>
                        </a:rPr>
                        <a:t> in Education (C</a:t>
                      </a:r>
                      <a:r>
                        <a:rPr lang="en-US" sz="1600" b="1" i="0" u="none" strike="noStrike" dirty="0" smtClean="0">
                          <a:solidFill>
                            <a:schemeClr val="tx2"/>
                          </a:solidFill>
                          <a:latin typeface="Verdana" pitchFamily="34" charset="0"/>
                          <a:ea typeface="Verdana" pitchFamily="34" charset="0"/>
                          <a:cs typeface="Verdana" pitchFamily="34" charset="0"/>
                        </a:rPr>
                        <a:t>OE)</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20000"/>
                        <a:lumOff val="80000"/>
                      </a:schemeClr>
                    </a:solidFill>
                  </a:tcPr>
                </a:tc>
                <a:tc>
                  <a:txBody>
                    <a:bodyPr/>
                    <a:lstStyle/>
                    <a:p>
                      <a:pPr algn="l" fontAlgn="b"/>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U.S. DOE</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20000"/>
                        <a:lumOff val="80000"/>
                      </a:schemeClr>
                    </a:solidFill>
                  </a:tcPr>
                </a:tc>
              </a:tr>
              <a:tr h="577710">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NCIN</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w="6350" cap="flat" cmpd="sng" algn="ctr">
                      <a:solidFill>
                        <a:srgbClr val="D99795"/>
                      </a:solidFill>
                      <a:prstDash val="solid"/>
                      <a:round/>
                      <a:headEnd type="none" w="med" len="med"/>
                      <a:tailEnd type="none" w="med" len="med"/>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40000"/>
                        <a:lumOff val="60000"/>
                      </a:schemeClr>
                    </a:solidFill>
                  </a:tcPr>
                </a:tc>
                <a:tc>
                  <a:txBody>
                    <a:bodyPr/>
                    <a:lstStyle/>
                    <a:p>
                      <a:pPr algn="l" fontAlgn="b"/>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American Association of Colleges of Nursing (AACN)</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40000"/>
                        <a:lumOff val="60000"/>
                      </a:schemeClr>
                    </a:solidFill>
                  </a:tcPr>
                </a:tc>
                <a:tc>
                  <a:txBody>
                    <a:bodyPr/>
                    <a:lstStyle/>
                    <a:p>
                      <a:pPr algn="ctr" fontAlgn="b"/>
                      <a:endParaRPr lang="en-US" sz="1800" b="1" i="0" u="none" strike="noStrike" dirty="0">
                        <a:solidFill>
                          <a:srgbClr val="FFFFFF"/>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RWJ  Foundation</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40000"/>
                        <a:lumOff val="60000"/>
                      </a:schemeClr>
                    </a:solidFill>
                  </a:tcPr>
                </a:tc>
              </a:tr>
              <a:tr h="577710">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SITES-M</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w="6350" cap="flat" cmpd="sng" algn="ctr">
                      <a:solidFill>
                        <a:srgbClr val="D99795"/>
                      </a:solidFill>
                      <a:prstDash val="solid"/>
                      <a:round/>
                      <a:headEnd type="none" w="med" len="med"/>
                      <a:tailEnd type="none" w="med" len="med"/>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20000"/>
                        <a:lumOff val="80000"/>
                      </a:schemeClr>
                    </a:solidFill>
                  </a:tcPr>
                </a:tc>
                <a:tc>
                  <a:txBody>
                    <a:bodyPr/>
                    <a:lstStyle/>
                    <a:p>
                      <a:pPr algn="l" fontAlgn="b"/>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Tennessee State</a:t>
                      </a:r>
                      <a:r>
                        <a:rPr lang="en-US" sz="1600" b="1" i="0" u="none" strike="noStrike" baseline="0" dirty="0" smtClean="0">
                          <a:solidFill>
                            <a:schemeClr val="tx2"/>
                          </a:solidFill>
                          <a:latin typeface="Verdana" pitchFamily="34" charset="0"/>
                          <a:ea typeface="Verdana" pitchFamily="34" charset="0"/>
                          <a:cs typeface="Verdana" pitchFamily="34" charset="0"/>
                        </a:rPr>
                        <a:t> University (TSU)</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20000"/>
                        <a:lumOff val="80000"/>
                      </a:schemeClr>
                    </a:solidFill>
                  </a:tcPr>
                </a:tc>
                <a:tc>
                  <a:txBody>
                    <a:bodyPr/>
                    <a:lstStyle/>
                    <a:p>
                      <a:pPr algn="l" fontAlgn="b"/>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TN</a:t>
                      </a:r>
                      <a:r>
                        <a:rPr lang="en-US" sz="1600" b="1" i="0" u="none" strike="noStrike" baseline="0" dirty="0" smtClean="0">
                          <a:solidFill>
                            <a:schemeClr val="tx2"/>
                          </a:solidFill>
                          <a:latin typeface="Verdana" pitchFamily="34" charset="0"/>
                          <a:ea typeface="Verdana" pitchFamily="34" charset="0"/>
                          <a:cs typeface="Verdana" pitchFamily="34" charset="0"/>
                        </a:rPr>
                        <a:t> DOE and </a:t>
                      </a:r>
                      <a:br>
                        <a:rPr lang="en-US" sz="1600" b="1" i="0" u="none" strike="noStrike" baseline="0" dirty="0" smtClean="0">
                          <a:solidFill>
                            <a:schemeClr val="tx2"/>
                          </a:solidFill>
                          <a:latin typeface="Verdana" pitchFamily="34" charset="0"/>
                          <a:ea typeface="Verdana" pitchFamily="34" charset="0"/>
                          <a:cs typeface="Verdana" pitchFamily="34" charset="0"/>
                        </a:rPr>
                      </a:br>
                      <a:r>
                        <a:rPr lang="en-US" sz="1600" b="1" i="0" u="none" strike="noStrike" baseline="0" dirty="0" smtClean="0">
                          <a:solidFill>
                            <a:schemeClr val="tx2"/>
                          </a:solidFill>
                          <a:latin typeface="Verdana" pitchFamily="34" charset="0"/>
                          <a:ea typeface="Verdana" pitchFamily="34" charset="0"/>
                          <a:cs typeface="Verdana" pitchFamily="34" charset="0"/>
                        </a:rPr>
                        <a:t>U.S. DOE</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20000"/>
                        <a:lumOff val="80000"/>
                      </a:schemeClr>
                    </a:solidFill>
                  </a:tcPr>
                </a:tc>
              </a:tr>
              <a:tr h="577710">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Algebra</a:t>
                      </a:r>
                      <a:r>
                        <a:rPr lang="en-US" sz="1600" b="1" i="0" u="none" strike="noStrike" baseline="0" dirty="0" smtClean="0">
                          <a:solidFill>
                            <a:schemeClr val="tx2"/>
                          </a:solidFill>
                          <a:latin typeface="Verdana" pitchFamily="34" charset="0"/>
                          <a:ea typeface="Verdana" pitchFamily="34" charset="0"/>
                          <a:cs typeface="Verdana" pitchFamily="34" charset="0"/>
                        </a:rPr>
                        <a:t> Project</a:t>
                      </a:r>
                      <a:r>
                        <a:rPr lang="en-US" sz="1600" b="1" i="0" u="none" strike="noStrike" dirty="0" smtClean="0">
                          <a:solidFill>
                            <a:schemeClr val="tx2"/>
                          </a:solidFill>
                          <a:latin typeface="Verdana" pitchFamily="34" charset="0"/>
                          <a:ea typeface="Verdana" pitchFamily="34" charset="0"/>
                          <a:cs typeface="Verdana" pitchFamily="34" charset="0"/>
                        </a:rPr>
                        <a:t> Logic Model</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w="6350" cap="flat" cmpd="sng" algn="ctr">
                      <a:solidFill>
                        <a:srgbClr val="D99795"/>
                      </a:solidFill>
                      <a:prstDash val="solid"/>
                      <a:round/>
                      <a:headEnd type="none" w="med" len="med"/>
                      <a:tailEnd type="none" w="med" len="med"/>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20000"/>
                        <a:lumOff val="80000"/>
                      </a:schemeClr>
                    </a:solidFill>
                  </a:tcPr>
                </a:tc>
                <a:tc>
                  <a:txBody>
                    <a:bodyPr/>
                    <a:lstStyle/>
                    <a:p>
                      <a:pPr algn="l" fontAlgn="b"/>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The Algebra Project</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20000"/>
                        <a:lumOff val="80000"/>
                      </a:schemeClr>
                    </a:solidFill>
                  </a:tcPr>
                </a:tc>
                <a:tc>
                  <a:txBody>
                    <a:bodyPr/>
                    <a:lstStyle/>
                    <a:p>
                      <a:pPr algn="l" fontAlgn="b"/>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NSF</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20000"/>
                        <a:lumOff val="80000"/>
                      </a:schemeClr>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762000"/>
            <a:ext cx="7010400" cy="914400"/>
          </a:xfrm>
        </p:spPr>
        <p:txBody>
          <a:bodyPr/>
          <a:lstStyle/>
          <a:p>
            <a:r>
              <a:rPr lang="en-US" sz="2400" dirty="0" smtClean="0"/>
              <a:t>PERC: Applying Research to Practice </a:t>
            </a:r>
            <a:br>
              <a:rPr lang="en-US" sz="2400" dirty="0" smtClean="0"/>
            </a:br>
            <a:r>
              <a:rPr lang="en-US" sz="2400" dirty="0" smtClean="0"/>
              <a:t>2014</a:t>
            </a:r>
            <a:endParaRPr lang="en-US" sz="2400"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5</a:t>
            </a:fld>
            <a:endParaRPr lang="en-US" dirty="0"/>
          </a:p>
        </p:txBody>
      </p:sp>
      <p:graphicFrame>
        <p:nvGraphicFramePr>
          <p:cNvPr id="7" name="Table 6"/>
          <p:cNvGraphicFramePr>
            <a:graphicFrameLocks noGrp="1"/>
          </p:cNvGraphicFramePr>
          <p:nvPr/>
        </p:nvGraphicFramePr>
        <p:xfrm>
          <a:off x="533399" y="2362200"/>
          <a:ext cx="8305801" cy="1949310"/>
        </p:xfrm>
        <a:graphic>
          <a:graphicData uri="http://schemas.openxmlformats.org/drawingml/2006/table">
            <a:tbl>
              <a:tblPr/>
              <a:tblGrid>
                <a:gridCol w="1371601"/>
                <a:gridCol w="76200"/>
                <a:gridCol w="4495799"/>
                <a:gridCol w="76200"/>
                <a:gridCol w="2286001"/>
              </a:tblGrid>
              <a:tr h="896261">
                <a:tc>
                  <a:txBody>
                    <a:bodyPr/>
                    <a:lstStyle/>
                    <a:p>
                      <a:pPr algn="ctr" fontAlgn="b"/>
                      <a:r>
                        <a:rPr lang="en-US" sz="1800" b="1" i="0" u="none" strike="noStrike" dirty="0">
                          <a:solidFill>
                            <a:srgbClr val="FFFFFF"/>
                          </a:solidFill>
                          <a:latin typeface="Verdana" pitchFamily="34" charset="0"/>
                          <a:ea typeface="Verdana" pitchFamily="34" charset="0"/>
                          <a:cs typeface="Verdana" pitchFamily="34" charset="0"/>
                        </a:rPr>
                        <a:t>Project</a:t>
                      </a:r>
                    </a:p>
                  </a:txBody>
                  <a:tcPr marL="9525" marR="9525" marT="9525" marB="0" anchor="ctr">
                    <a:lnL w="6350" cap="flat" cmpd="sng" algn="ctr">
                      <a:solidFill>
                        <a:srgbClr val="D99795"/>
                      </a:solidFill>
                      <a:prstDash val="solid"/>
                      <a:round/>
                      <a:headEnd type="none" w="med" len="med"/>
                      <a:tailEnd type="none" w="med" len="med"/>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solidFill>
                  </a:tcPr>
                </a:tc>
                <a:tc>
                  <a:txBody>
                    <a:bodyPr/>
                    <a:lstStyle/>
                    <a:p>
                      <a:pPr algn="ctr" fontAlgn="b"/>
                      <a:endParaRPr lang="en-US" sz="1800" b="1" i="0" u="none" strike="noStrike" dirty="0">
                        <a:solidFill>
                          <a:srgbClr val="FFFFFF"/>
                        </a:solidFill>
                        <a:latin typeface="Verdana" pitchFamily="34" charset="0"/>
                        <a:ea typeface="Verdana" pitchFamily="34" charset="0"/>
                        <a:cs typeface="Verdana" pitchFamily="34" charset="0"/>
                      </a:endParaRPr>
                    </a:p>
                  </a:txBody>
                  <a:tcPr marL="9525" marR="9525" marT="9525" marB="0" anchor="ctr">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ctr" fontAlgn="b"/>
                      <a:r>
                        <a:rPr lang="en-US" sz="1800" b="1" i="0" u="none" strike="noStrike" dirty="0" smtClean="0">
                          <a:solidFill>
                            <a:srgbClr val="FFFFFF"/>
                          </a:solidFill>
                          <a:latin typeface="Verdana" pitchFamily="34" charset="0"/>
                          <a:ea typeface="Verdana" pitchFamily="34" charset="0"/>
                          <a:cs typeface="Verdana" pitchFamily="34" charset="0"/>
                        </a:rPr>
                        <a:t>Partner</a:t>
                      </a:r>
                      <a:endParaRPr lang="en-US" sz="1800" b="1" i="0" u="none" strike="noStrike" dirty="0">
                        <a:solidFill>
                          <a:srgbClr val="FFFFFF"/>
                        </a:solidFill>
                        <a:latin typeface="Verdana" pitchFamily="34" charset="0"/>
                        <a:ea typeface="Verdana" pitchFamily="34" charset="0"/>
                        <a:cs typeface="Verdana" pitchFamily="34" charset="0"/>
                      </a:endParaRPr>
                    </a:p>
                  </a:txBody>
                  <a:tcPr marL="9525" marR="9525" marT="9525" marB="0" anchor="ctr">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solidFill>
                  </a:tcPr>
                </a:tc>
                <a:tc>
                  <a:txBody>
                    <a:bodyPr/>
                    <a:lstStyle/>
                    <a:p>
                      <a:endParaRPr lang="en-US" dirty="0"/>
                    </a:p>
                  </a:txBody>
                  <a:tcPr marL="9525" marR="9525" marT="9525" marB="0" anchor="ctr">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ctr" fontAlgn="b"/>
                      <a:r>
                        <a:rPr lang="en-US" sz="1800" b="1" i="0" u="none" strike="noStrike" dirty="0" smtClean="0">
                          <a:solidFill>
                            <a:srgbClr val="FFFFFF"/>
                          </a:solidFill>
                          <a:latin typeface="Verdana" pitchFamily="34" charset="0"/>
                          <a:ea typeface="Verdana" pitchFamily="34" charset="0"/>
                          <a:cs typeface="Verdana" pitchFamily="34" charset="0"/>
                        </a:rPr>
                        <a:t>Funder</a:t>
                      </a:r>
                      <a:endParaRPr lang="en-US" sz="1800" b="1" i="0" u="none" strike="noStrike" dirty="0">
                        <a:solidFill>
                          <a:srgbClr val="FFFFFF"/>
                        </a:solidFill>
                        <a:latin typeface="Verdana" pitchFamily="34" charset="0"/>
                        <a:ea typeface="Verdana" pitchFamily="34" charset="0"/>
                        <a:cs typeface="Verdana" pitchFamily="34" charset="0"/>
                      </a:endParaRPr>
                    </a:p>
                  </a:txBody>
                  <a:tcPr marL="9525" marR="9525" marT="9525" marB="0" anchor="ctr">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solidFill>
                  </a:tcPr>
                </a:tc>
              </a:tr>
              <a:tr h="475339">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MATH-UP</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w="6350" cap="flat" cmpd="sng" algn="ctr">
                      <a:solidFill>
                        <a:srgbClr val="D99795"/>
                      </a:solidFill>
                      <a:prstDash val="solid"/>
                      <a:round/>
                      <a:headEnd type="none" w="med" len="med"/>
                      <a:tailEnd type="none" w="med" len="med"/>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20000"/>
                        <a:lumOff val="80000"/>
                      </a:schemeClr>
                    </a:solidFill>
                  </a:tcPr>
                </a:tc>
                <a:tc>
                  <a:txBody>
                    <a:bodyPr/>
                    <a:lstStyle/>
                    <a:p>
                      <a:pPr algn="l" fontAlgn="b"/>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Lehman College</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20000"/>
                        <a:lumOff val="80000"/>
                      </a:schemeClr>
                    </a:solidFill>
                  </a:tcPr>
                </a:tc>
                <a:tc>
                  <a:txBody>
                    <a:bodyPr/>
                    <a:lstStyle/>
                    <a:p>
                      <a:pPr algn="l" fontAlgn="b"/>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U.S. DOE</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20000"/>
                        <a:lumOff val="80000"/>
                      </a:schemeClr>
                    </a:solidFill>
                  </a:tcPr>
                </a:tc>
              </a:tr>
              <a:tr h="577710">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EEP</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w="6350" cap="flat" cmpd="sng" algn="ctr">
                      <a:solidFill>
                        <a:srgbClr val="D99795"/>
                      </a:solidFill>
                      <a:prstDash val="solid"/>
                      <a:round/>
                      <a:headEnd type="none" w="med" len="med"/>
                      <a:tailEnd type="none" w="med" len="med"/>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40000"/>
                        <a:lumOff val="60000"/>
                      </a:schemeClr>
                    </a:solidFill>
                  </a:tcPr>
                </a:tc>
                <a:tc>
                  <a:txBody>
                    <a:bodyPr/>
                    <a:lstStyle/>
                    <a:p>
                      <a:pPr algn="l" fontAlgn="b"/>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National Urban League (NUL)</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40000"/>
                        <a:lumOff val="60000"/>
                      </a:schemeClr>
                    </a:solidFill>
                  </a:tcPr>
                </a:tc>
                <a:tc>
                  <a:txBody>
                    <a:bodyPr/>
                    <a:lstStyle/>
                    <a:p>
                      <a:pPr algn="ctr" fontAlgn="b"/>
                      <a:endParaRPr lang="en-US" sz="1800" b="1" i="0" u="none" strike="noStrike" dirty="0">
                        <a:solidFill>
                          <a:srgbClr val="FFFFFF"/>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bg1"/>
                    </a:solidFill>
                  </a:tcPr>
                </a:tc>
                <a:tc>
                  <a:txBody>
                    <a:bodyPr/>
                    <a:lstStyle/>
                    <a:p>
                      <a:pPr algn="l" fontAlgn="b"/>
                      <a:r>
                        <a:rPr lang="en-US" sz="1600" b="1" i="0" u="none" strike="noStrike" dirty="0" smtClean="0">
                          <a:solidFill>
                            <a:schemeClr val="tx2"/>
                          </a:solidFill>
                          <a:latin typeface="Verdana" pitchFamily="34" charset="0"/>
                          <a:ea typeface="Verdana" pitchFamily="34" charset="0"/>
                          <a:cs typeface="Verdana" pitchFamily="34" charset="0"/>
                        </a:rPr>
                        <a:t>Bill and</a:t>
                      </a:r>
                      <a:r>
                        <a:rPr lang="en-US" sz="1600" b="1" i="0" u="none" strike="noStrike" baseline="0" dirty="0" smtClean="0">
                          <a:solidFill>
                            <a:schemeClr val="tx2"/>
                          </a:solidFill>
                          <a:latin typeface="Verdana" pitchFamily="34" charset="0"/>
                          <a:ea typeface="Verdana" pitchFamily="34" charset="0"/>
                          <a:cs typeface="Verdana" pitchFamily="34" charset="0"/>
                        </a:rPr>
                        <a:t> Melinda </a:t>
                      </a:r>
                      <a:br>
                        <a:rPr lang="en-US" sz="1600" b="1" i="0" u="none" strike="noStrike" baseline="0" dirty="0" smtClean="0">
                          <a:solidFill>
                            <a:schemeClr val="tx2"/>
                          </a:solidFill>
                          <a:latin typeface="Verdana" pitchFamily="34" charset="0"/>
                          <a:ea typeface="Verdana" pitchFamily="34" charset="0"/>
                          <a:cs typeface="Verdana" pitchFamily="34" charset="0"/>
                        </a:rPr>
                      </a:br>
                      <a:r>
                        <a:rPr lang="en-US" sz="1600" b="1" i="0" u="none" strike="noStrike" baseline="0" dirty="0" smtClean="0">
                          <a:solidFill>
                            <a:schemeClr val="tx2"/>
                          </a:solidFill>
                          <a:latin typeface="Verdana" pitchFamily="34" charset="0"/>
                          <a:ea typeface="Verdana" pitchFamily="34" charset="0"/>
                          <a:cs typeface="Verdana" pitchFamily="34" charset="0"/>
                        </a:rPr>
                        <a:t>Gates Foundation</a:t>
                      </a:r>
                      <a:endParaRPr lang="en-US" sz="1600" b="1" i="0" u="none" strike="noStrike" dirty="0">
                        <a:solidFill>
                          <a:schemeClr val="tx2"/>
                        </a:solidFill>
                        <a:latin typeface="Verdana" pitchFamily="34" charset="0"/>
                        <a:ea typeface="Verdana" pitchFamily="34" charset="0"/>
                        <a:cs typeface="Verdana" pitchFamily="34" charset="0"/>
                      </a:endParaRPr>
                    </a:p>
                  </a:txBody>
                  <a:tcPr marL="9525" marR="9525" marT="9525" marB="0">
                    <a:lnL>
                      <a:noFill/>
                    </a:lnL>
                    <a:lnR>
                      <a:noFill/>
                    </a:lnR>
                    <a:lnT w="6350" cap="flat" cmpd="sng" algn="ctr">
                      <a:solidFill>
                        <a:srgbClr val="D99795"/>
                      </a:solidFill>
                      <a:prstDash val="solid"/>
                      <a:round/>
                      <a:headEnd type="none" w="med" len="med"/>
                      <a:tailEnd type="none" w="med" len="med"/>
                    </a:lnT>
                    <a:lnB w="6350" cap="flat" cmpd="sng" algn="ctr">
                      <a:solidFill>
                        <a:srgbClr val="D99795"/>
                      </a:solidFill>
                      <a:prstDash val="solid"/>
                      <a:round/>
                      <a:headEnd type="none" w="med" len="med"/>
                      <a:tailEnd type="none" w="med" len="med"/>
                    </a:lnB>
                    <a:solidFill>
                      <a:schemeClr val="accent1">
                        <a:lumMod val="40000"/>
                        <a:lumOff val="60000"/>
                      </a:schemeClr>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90600"/>
          </a:xfrm>
        </p:spPr>
        <p:txBody>
          <a:bodyPr/>
          <a:lstStyle/>
          <a:p>
            <a:r>
              <a:rPr lang="en-US" dirty="0" smtClean="0"/>
              <a:t>Producing Policy Research</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6</a:t>
            </a:fld>
            <a:endParaRPr lang="en-US" dirty="0"/>
          </a:p>
        </p:txBody>
      </p:sp>
      <p:pic>
        <p:nvPicPr>
          <p:cNvPr id="6" name="Content Placeholder 10" descr="17856_FINAL.jpg"/>
          <p:cNvPicPr>
            <a:picLocks noGrp="1" noChangeAspect="1"/>
          </p:cNvPicPr>
          <p:nvPr>
            <p:ph sz="half" idx="1"/>
          </p:nvPr>
        </p:nvPicPr>
        <p:blipFill>
          <a:blip r:embed="rId2" cstate="print"/>
          <a:stretch>
            <a:fillRect/>
          </a:stretch>
        </p:blipFill>
        <p:spPr>
          <a:xfrm>
            <a:off x="304800" y="2160254"/>
            <a:ext cx="3200400" cy="4280375"/>
          </a:xfrm>
        </p:spPr>
      </p:pic>
      <p:sp>
        <p:nvSpPr>
          <p:cNvPr id="7" name="TextBox 6"/>
          <p:cNvSpPr txBox="1"/>
          <p:nvPr/>
        </p:nvSpPr>
        <p:spPr>
          <a:xfrm>
            <a:off x="4648200" y="1828800"/>
            <a:ext cx="3200400" cy="369332"/>
          </a:xfrm>
          <a:prstGeom prst="rect">
            <a:avLst/>
          </a:prstGeom>
          <a:noFill/>
        </p:spPr>
        <p:txBody>
          <a:bodyPr wrap="square" rtlCol="0">
            <a:spAutoFit/>
          </a:bodyPr>
          <a:lstStyle/>
          <a:p>
            <a:pPr algn="ctr"/>
            <a:r>
              <a:rPr lang="en-US" b="1" dirty="0" smtClean="0"/>
              <a:t>Upcoming Release</a:t>
            </a:r>
            <a:endParaRPr lang="en-US" b="1" dirty="0"/>
          </a:p>
        </p:txBody>
      </p:sp>
      <p:sp>
        <p:nvSpPr>
          <p:cNvPr id="10" name="TextBox 9"/>
          <p:cNvSpPr txBox="1"/>
          <p:nvPr/>
        </p:nvSpPr>
        <p:spPr>
          <a:xfrm>
            <a:off x="457200" y="1828800"/>
            <a:ext cx="3200400" cy="369332"/>
          </a:xfrm>
          <a:prstGeom prst="rect">
            <a:avLst/>
          </a:prstGeom>
          <a:noFill/>
        </p:spPr>
        <p:txBody>
          <a:bodyPr wrap="square" rtlCol="0">
            <a:spAutoFit/>
          </a:bodyPr>
          <a:lstStyle/>
          <a:p>
            <a:pPr algn="ctr"/>
            <a:r>
              <a:rPr lang="en-US" b="1" dirty="0" smtClean="0"/>
              <a:t>Recently Released</a:t>
            </a:r>
            <a:endParaRPr lang="en-US" b="1" dirty="0"/>
          </a:p>
        </p:txBody>
      </p:sp>
      <p:pic>
        <p:nvPicPr>
          <p:cNvPr id="11" name="Picture 10" descr="Capture.JPG"/>
          <p:cNvPicPr>
            <a:picLocks noChangeAspect="1"/>
          </p:cNvPicPr>
          <p:nvPr/>
        </p:nvPicPr>
        <p:blipFill>
          <a:blip r:embed="rId3" cstate="print"/>
          <a:stretch>
            <a:fillRect/>
          </a:stretch>
        </p:blipFill>
        <p:spPr>
          <a:xfrm>
            <a:off x="609600" y="2133600"/>
            <a:ext cx="3050489" cy="4033537"/>
          </a:xfrm>
          <a:prstGeom prst="rect">
            <a:avLst/>
          </a:prstGeom>
        </p:spPr>
      </p:pic>
      <p:pic>
        <p:nvPicPr>
          <p:cNvPr id="12" name="Picture 11" descr="Capture.JPG"/>
          <p:cNvPicPr>
            <a:picLocks noChangeAspect="1"/>
          </p:cNvPicPr>
          <p:nvPr/>
        </p:nvPicPr>
        <p:blipFill>
          <a:blip r:embed="rId4" cstate="print"/>
          <a:stretch>
            <a:fillRect/>
          </a:stretch>
        </p:blipFill>
        <p:spPr>
          <a:xfrm>
            <a:off x="4800600" y="2209800"/>
            <a:ext cx="2973610" cy="3886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Addressing Achievement Gaps Symposiums</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7</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p:txBody>
          <a:bodyPr/>
          <a:lstStyle/>
          <a:p>
            <a:r>
              <a:rPr lang="en-US" dirty="0" smtClean="0"/>
              <a:t>ETS has held 18 </a:t>
            </a:r>
            <a:r>
              <a:rPr lang="en-US" i="1" dirty="0" smtClean="0"/>
              <a:t>Addressing Achievement Gaps</a:t>
            </a:r>
            <a:r>
              <a:rPr lang="en-US" dirty="0" smtClean="0"/>
              <a:t> Symposiums </a:t>
            </a:r>
          </a:p>
          <a:p>
            <a:r>
              <a:rPr lang="en-US" dirty="0" smtClean="0"/>
              <a:t>The past four </a:t>
            </a:r>
            <a:r>
              <a:rPr lang="en-US" i="1" dirty="0" smtClean="0"/>
              <a:t>Promising Practices</a:t>
            </a:r>
            <a:r>
              <a:rPr lang="en-US" dirty="0" smtClean="0"/>
              <a:t> series, focused on Black males.</a:t>
            </a:r>
          </a:p>
          <a:p>
            <a:r>
              <a:rPr lang="en-US" dirty="0" smtClean="0"/>
              <a:t>Collaboration with the Children Defense Fund</a:t>
            </a:r>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8</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457200" y="609600"/>
            <a:ext cx="8229600" cy="990600"/>
          </a:xfrm>
        </p:spPr>
        <p:txBody>
          <a:bodyPr/>
          <a:lstStyle/>
          <a:p>
            <a:r>
              <a:rPr lang="en-US" dirty="0" smtClean="0"/>
              <a:t>Promoting Promising Practices</a:t>
            </a:r>
            <a:endParaRPr lang="en-US" dirty="0"/>
          </a:p>
        </p:txBody>
      </p:sp>
      <p:sp>
        <p:nvSpPr>
          <p:cNvPr id="5" name="Date Placeholder 4"/>
          <p:cNvSpPr>
            <a:spLocks noGrp="1"/>
          </p:cNvSpPr>
          <p:nvPr>
            <p:ph type="dt" sz="half" idx="10"/>
          </p:nvPr>
        </p:nvSpPr>
        <p:spPr/>
        <p:txBody>
          <a:bodyPr/>
          <a:lstStyle/>
          <a:p>
            <a:pPr>
              <a:defRPr/>
            </a:pPr>
            <a:fld id="{A204795B-A88D-4FED-B65A-A7203787FD81}" type="datetime1">
              <a:rPr lang="en-US" smtClean="0"/>
              <a:pPr>
                <a:defRPr/>
              </a:pPr>
              <a:t>10/21/14</a:t>
            </a:fld>
            <a:endParaRPr lang="en-US" dirty="0"/>
          </a:p>
        </p:txBody>
      </p:sp>
      <p:sp>
        <p:nvSpPr>
          <p:cNvPr id="6" name="Slide Number Placeholder 5"/>
          <p:cNvSpPr>
            <a:spLocks noGrp="1"/>
          </p:cNvSpPr>
          <p:nvPr>
            <p:ph type="sldNum" sz="quarter" idx="12"/>
          </p:nvPr>
        </p:nvSpPr>
        <p:spPr/>
        <p:txBody>
          <a:bodyPr/>
          <a:lstStyle/>
          <a:p>
            <a:pPr>
              <a:defRPr/>
            </a:pPr>
            <a:fld id="{20169860-7434-4443-9030-A467C3E92756}" type="slidenum">
              <a:rPr lang="en-US" smtClean="0"/>
              <a:pPr>
                <a:defRPr/>
              </a:pPr>
              <a:t>9</a:t>
            </a:fld>
            <a:endParaRPr lang="en-US" dirty="0"/>
          </a:p>
        </p:txBody>
      </p:sp>
      <p:pic>
        <p:nvPicPr>
          <p:cNvPr id="14" name="Content Placeholder 13" descr="26649_AG_quadgraphic_HR.jpg"/>
          <p:cNvPicPr>
            <a:picLocks noGrp="1" noChangeAspect="1"/>
          </p:cNvPicPr>
          <p:nvPr>
            <p:ph idx="4294967295"/>
          </p:nvPr>
        </p:nvPicPr>
        <p:blipFill>
          <a:blip r:embed="rId2" cstate="print"/>
          <a:stretch>
            <a:fillRect/>
          </a:stretch>
        </p:blipFill>
        <p:spPr>
          <a:xfrm>
            <a:off x="2209800" y="1676400"/>
            <a:ext cx="5159375"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Highlights from the symposiums</a:t>
            </a:r>
            <a:endParaRPr lang="en-US" dirty="0"/>
          </a:p>
        </p:txBody>
      </p:sp>
      <p:sp>
        <p:nvSpPr>
          <p:cNvPr id="6" name="Date Placeholder 5"/>
          <p:cNvSpPr>
            <a:spLocks noGrp="1"/>
          </p:cNvSpPr>
          <p:nvPr>
            <p:ph type="dt" sz="half" idx="10"/>
          </p:nvPr>
        </p:nvSpPr>
        <p:spPr/>
        <p:txBody>
          <a:bodyPr/>
          <a:lstStyle/>
          <a:p>
            <a:pPr>
              <a:defRPr/>
            </a:pPr>
            <a:fld id="{DAAF498E-C58F-4FB5-93D2-E783CC961481}" type="datetime1">
              <a:rPr lang="en-US" smtClean="0"/>
              <a:pPr>
                <a:defRPr/>
              </a:pPr>
              <a:t>10/21/14</a:t>
            </a:fld>
            <a:endParaRPr lang="en-US" dirty="0"/>
          </a:p>
        </p:txBody>
      </p:sp>
      <p:sp>
        <p:nvSpPr>
          <p:cNvPr id="7" name="Slide Number Placeholder 6"/>
          <p:cNvSpPr>
            <a:spLocks noGrp="1"/>
          </p:cNvSpPr>
          <p:nvPr>
            <p:ph type="sldNum" sz="quarter" idx="12"/>
          </p:nvPr>
        </p:nvSpPr>
        <p:spPr/>
        <p:txBody>
          <a:bodyPr/>
          <a:lstStyle/>
          <a:p>
            <a:pPr>
              <a:defRPr/>
            </a:pPr>
            <a:fld id="{20169860-7434-4443-9030-A467C3E92756}" type="slidenum">
              <a:rPr lang="en-US" smtClean="0"/>
              <a:pPr>
                <a:defRPr/>
              </a:pPr>
              <a:t>10</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1219200"/>
            <a:ext cx="4040188" cy="639762"/>
          </a:xfrm>
        </p:spPr>
        <p:txBody>
          <a:bodyPr/>
          <a:lstStyle/>
          <a:p>
            <a:pPr algn="ctr"/>
            <a:r>
              <a:rPr lang="en-US" dirty="0" smtClean="0"/>
              <a:t>2011</a:t>
            </a:r>
            <a:endParaRPr lang="en-US" dirty="0"/>
          </a:p>
        </p:txBody>
      </p:sp>
      <p:sp>
        <p:nvSpPr>
          <p:cNvPr id="6" name="Date Placeholder 5"/>
          <p:cNvSpPr>
            <a:spLocks noGrp="1"/>
          </p:cNvSpPr>
          <p:nvPr>
            <p:ph type="dt" sz="half" idx="10"/>
          </p:nvPr>
        </p:nvSpPr>
        <p:spPr/>
        <p:txBody>
          <a:bodyPr/>
          <a:lstStyle/>
          <a:p>
            <a:pPr>
              <a:defRPr/>
            </a:pPr>
            <a:fld id="{DAAF498E-C58F-4FB5-93D2-E783CC961481}" type="datetime1">
              <a:rPr lang="en-US" smtClean="0"/>
              <a:pPr>
                <a:defRPr/>
              </a:pPr>
              <a:t>10/21/14</a:t>
            </a:fld>
            <a:endParaRPr lang="en-US" dirty="0"/>
          </a:p>
        </p:txBody>
      </p:sp>
      <p:sp>
        <p:nvSpPr>
          <p:cNvPr id="7" name="Slide Number Placeholder 6"/>
          <p:cNvSpPr>
            <a:spLocks noGrp="1"/>
          </p:cNvSpPr>
          <p:nvPr>
            <p:ph type="sldNum" sz="quarter" idx="12"/>
          </p:nvPr>
        </p:nvSpPr>
        <p:spPr/>
        <p:txBody>
          <a:bodyPr/>
          <a:lstStyle/>
          <a:p>
            <a:pPr>
              <a:defRPr/>
            </a:pPr>
            <a:fld id="{20169860-7434-4443-9030-A467C3E92756}" type="slidenum">
              <a:rPr lang="en-US" smtClean="0"/>
              <a:pPr>
                <a:defRPr/>
              </a:pPr>
              <a:t>11</a:t>
            </a:fld>
            <a:endParaRPr lang="en-US" dirty="0"/>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273627" y="1129507"/>
            <a:ext cx="3917373" cy="5069541"/>
          </a:xfrm>
          <a:prstGeom prst="rect">
            <a:avLst/>
          </a:prstGeom>
          <a:noFill/>
          <a:ln w="9525">
            <a:noFill/>
            <a:miter lim="800000"/>
            <a:headEnd/>
            <a:tailEnd/>
          </a:ln>
          <a:effectLst/>
        </p:spPr>
      </p:pic>
      <p:sp>
        <p:nvSpPr>
          <p:cNvPr id="8" name="Content Placeholder 7"/>
          <p:cNvSpPr>
            <a:spLocks noGrp="1"/>
          </p:cNvSpPr>
          <p:nvPr>
            <p:ph sz="quarter" idx="4"/>
          </p:nvPr>
        </p:nvSpPr>
        <p:spPr>
          <a:xfrm>
            <a:off x="4800600" y="1066800"/>
            <a:ext cx="4041775" cy="5410200"/>
          </a:xfrm>
        </p:spPr>
        <p:txBody>
          <a:bodyPr/>
          <a:lstStyle/>
          <a:p>
            <a:r>
              <a:rPr lang="en-US" dirty="0" smtClean="0"/>
              <a:t>Focus on U.S. 3.5 million Black males from birth to age 9</a:t>
            </a:r>
          </a:p>
          <a:p>
            <a:r>
              <a:rPr lang="en-US" dirty="0" smtClean="0"/>
              <a:t>Explored connections between early development and later achievement</a:t>
            </a:r>
          </a:p>
          <a:p>
            <a:r>
              <a:rPr lang="en-US" dirty="0" smtClean="0"/>
              <a:t>Advantages to a well designed pre-K to 3</a:t>
            </a:r>
            <a:r>
              <a:rPr lang="en-US" baseline="30000" dirty="0" smtClean="0"/>
              <a:t>rd</a:t>
            </a:r>
            <a:r>
              <a:rPr lang="en-US" dirty="0" smtClean="0"/>
              <a:t> grade pipeline</a:t>
            </a:r>
          </a:p>
          <a:p>
            <a:r>
              <a:rPr lang="en-US" dirty="0" smtClean="0"/>
              <a:t>Promising policy initiatives that address the holistic needs of Black boys</a:t>
            </a:r>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Socio-Economic Concerns</a:t>
            </a:r>
            <a:endParaRPr lang="en-US" dirty="0"/>
          </a:p>
        </p:txBody>
      </p:sp>
      <p:sp>
        <p:nvSpPr>
          <p:cNvPr id="6" name="Date Placeholder 5"/>
          <p:cNvSpPr>
            <a:spLocks noGrp="1"/>
          </p:cNvSpPr>
          <p:nvPr>
            <p:ph type="dt" sz="half" idx="10"/>
          </p:nvPr>
        </p:nvSpPr>
        <p:spPr/>
        <p:txBody>
          <a:bodyPr/>
          <a:lstStyle/>
          <a:p>
            <a:pPr>
              <a:defRPr/>
            </a:pPr>
            <a:fld id="{DAAF498E-C58F-4FB5-93D2-E783CC961481}" type="datetime1">
              <a:rPr lang="en-US" smtClean="0"/>
              <a:pPr>
                <a:defRPr/>
              </a:pPr>
              <a:t>10/21/14</a:t>
            </a:fld>
            <a:endParaRPr lang="en-US" dirty="0"/>
          </a:p>
        </p:txBody>
      </p:sp>
      <p:sp>
        <p:nvSpPr>
          <p:cNvPr id="7" name="Slide Number Placeholder 6"/>
          <p:cNvSpPr>
            <a:spLocks noGrp="1"/>
          </p:cNvSpPr>
          <p:nvPr>
            <p:ph type="sldNum" sz="quarter" idx="12"/>
          </p:nvPr>
        </p:nvSpPr>
        <p:spPr/>
        <p:txBody>
          <a:bodyPr/>
          <a:lstStyle/>
          <a:p>
            <a:pPr>
              <a:defRPr/>
            </a:pPr>
            <a:fld id="{20169860-7434-4443-9030-A467C3E92756}" type="slidenum">
              <a:rPr lang="en-US" smtClean="0"/>
              <a:pPr>
                <a:defRPr/>
              </a:pPr>
              <a:t>12</a:t>
            </a:fld>
            <a:endParaRPr lang="en-US" dirty="0"/>
          </a:p>
        </p:txBody>
      </p:sp>
      <p:graphicFrame>
        <p:nvGraphicFramePr>
          <p:cNvPr id="10" name="Table 9"/>
          <p:cNvGraphicFramePr>
            <a:graphicFrameLocks noGrp="1"/>
          </p:cNvGraphicFramePr>
          <p:nvPr/>
        </p:nvGraphicFramePr>
        <p:xfrm>
          <a:off x="1524000" y="2590800"/>
          <a:ext cx="6096000" cy="148336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endParaRPr lang="en-US" dirty="0"/>
                    </a:p>
                  </a:txBody>
                  <a:tcPr/>
                </a:tc>
                <a:tc>
                  <a:txBody>
                    <a:bodyPr/>
                    <a:lstStyle/>
                    <a:p>
                      <a:pPr algn="ctr"/>
                      <a:r>
                        <a:rPr lang="en-US" dirty="0" smtClean="0"/>
                        <a:t>Black Children</a:t>
                      </a:r>
                      <a:endParaRPr lang="en-US" dirty="0"/>
                    </a:p>
                  </a:txBody>
                  <a:tcPr/>
                </a:tc>
                <a:tc>
                  <a:txBody>
                    <a:bodyPr/>
                    <a:lstStyle/>
                    <a:p>
                      <a:pPr algn="ctr"/>
                      <a:r>
                        <a:rPr lang="en-US" dirty="0" smtClean="0"/>
                        <a:t>White Children</a:t>
                      </a:r>
                      <a:endParaRPr lang="en-US" dirty="0"/>
                    </a:p>
                  </a:txBody>
                  <a:tcPr/>
                </a:tc>
              </a:tr>
              <a:tr h="370840">
                <a:tc>
                  <a:txBody>
                    <a:bodyPr/>
                    <a:lstStyle/>
                    <a:p>
                      <a:r>
                        <a:rPr lang="en-US" dirty="0" smtClean="0"/>
                        <a:t>Infant Mortality</a:t>
                      </a:r>
                      <a:endParaRPr lang="en-US" dirty="0"/>
                    </a:p>
                  </a:txBody>
                  <a:tcPr/>
                </a:tc>
                <a:tc>
                  <a:txBody>
                    <a:bodyPr/>
                    <a:lstStyle/>
                    <a:p>
                      <a:pPr algn="ctr"/>
                      <a:r>
                        <a:rPr lang="en-US" dirty="0" smtClean="0"/>
                        <a:t>13.2%</a:t>
                      </a:r>
                      <a:endParaRPr lang="en-US" dirty="0"/>
                    </a:p>
                  </a:txBody>
                  <a:tcPr/>
                </a:tc>
                <a:tc>
                  <a:txBody>
                    <a:bodyPr/>
                    <a:lstStyle/>
                    <a:p>
                      <a:pPr algn="ctr"/>
                      <a:r>
                        <a:rPr lang="en-US" dirty="0" smtClean="0"/>
                        <a:t>5.6% </a:t>
                      </a:r>
                      <a:r>
                        <a:rPr lang="en-US" baseline="30000" dirty="0" smtClean="0"/>
                        <a:t>1</a:t>
                      </a:r>
                      <a:endParaRPr lang="en-US" baseline="30000" dirty="0"/>
                    </a:p>
                  </a:txBody>
                  <a:tcPr/>
                </a:tc>
              </a:tr>
              <a:tr h="370840">
                <a:tc>
                  <a:txBody>
                    <a:bodyPr/>
                    <a:lstStyle/>
                    <a:p>
                      <a:r>
                        <a:rPr lang="en-US" dirty="0" smtClean="0"/>
                        <a:t>Low Birth</a:t>
                      </a:r>
                      <a:r>
                        <a:rPr lang="en-US" baseline="0" dirty="0" smtClean="0"/>
                        <a:t> Weight</a:t>
                      </a:r>
                      <a:endParaRPr lang="en-US" dirty="0"/>
                    </a:p>
                  </a:txBody>
                  <a:tcPr/>
                </a:tc>
                <a:tc>
                  <a:txBody>
                    <a:bodyPr/>
                    <a:lstStyle/>
                    <a:p>
                      <a:pPr algn="ctr"/>
                      <a:r>
                        <a:rPr lang="en-US" dirty="0" smtClean="0"/>
                        <a:t>13.8%</a:t>
                      </a:r>
                      <a:endParaRPr lang="en-US" dirty="0"/>
                    </a:p>
                  </a:txBody>
                  <a:tcPr/>
                </a:tc>
                <a:tc>
                  <a:txBody>
                    <a:bodyPr/>
                    <a:lstStyle/>
                    <a:p>
                      <a:pPr algn="ctr"/>
                      <a:r>
                        <a:rPr lang="en-US" dirty="0" smtClean="0"/>
                        <a:t>7.2% </a:t>
                      </a:r>
                      <a:r>
                        <a:rPr lang="en-US" baseline="30000" dirty="0" smtClean="0"/>
                        <a:t>2</a:t>
                      </a:r>
                      <a:endParaRPr lang="en-US" dirty="0"/>
                    </a:p>
                  </a:txBody>
                  <a:tcPr/>
                </a:tc>
              </a:tr>
              <a:tr h="370840">
                <a:tc>
                  <a:txBody>
                    <a:bodyPr/>
                    <a:lstStyle/>
                    <a:p>
                      <a:r>
                        <a:rPr lang="en-US" dirty="0" smtClean="0"/>
                        <a:t>Have no Insurance</a:t>
                      </a:r>
                      <a:endParaRPr lang="en-US" dirty="0"/>
                    </a:p>
                  </a:txBody>
                  <a:tcPr/>
                </a:tc>
                <a:tc>
                  <a:txBody>
                    <a:bodyPr/>
                    <a:lstStyle/>
                    <a:p>
                      <a:pPr algn="ctr"/>
                      <a:r>
                        <a:rPr lang="en-US" dirty="0" smtClean="0"/>
                        <a:t>12.0%</a:t>
                      </a:r>
                      <a:endParaRPr lang="en-US" dirty="0"/>
                    </a:p>
                  </a:txBody>
                  <a:tcPr/>
                </a:tc>
                <a:tc>
                  <a:txBody>
                    <a:bodyPr/>
                    <a:lstStyle/>
                    <a:p>
                      <a:pPr algn="ctr"/>
                      <a:r>
                        <a:rPr lang="en-US" dirty="0" smtClean="0"/>
                        <a:t>7.0% </a:t>
                      </a:r>
                      <a:r>
                        <a:rPr lang="en-US" baseline="30000" dirty="0" smtClean="0"/>
                        <a:t>3</a:t>
                      </a:r>
                      <a:endParaRPr lang="en-US" baseline="30000" dirty="0"/>
                    </a:p>
                  </a:txBody>
                  <a:tcPr/>
                </a:tc>
              </a:tr>
            </a:tbl>
          </a:graphicData>
        </a:graphic>
      </p:graphicFrame>
      <p:sp>
        <p:nvSpPr>
          <p:cNvPr id="12" name="TextBox 11"/>
          <p:cNvSpPr txBox="1"/>
          <p:nvPr/>
        </p:nvSpPr>
        <p:spPr>
          <a:xfrm>
            <a:off x="1524000" y="4191000"/>
            <a:ext cx="6096000" cy="861774"/>
          </a:xfrm>
          <a:prstGeom prst="rect">
            <a:avLst/>
          </a:prstGeom>
          <a:noFill/>
        </p:spPr>
        <p:txBody>
          <a:bodyPr wrap="square" rtlCol="0">
            <a:spAutoFit/>
          </a:bodyPr>
          <a:lstStyle/>
          <a:p>
            <a:r>
              <a:rPr lang="en-US" sz="1000" baseline="30000" dirty="0" smtClean="0"/>
              <a:t>1</a:t>
            </a:r>
            <a:r>
              <a:rPr lang="en-US" sz="1000" dirty="0" smtClean="0"/>
              <a:t>Source: Annie E. Casey Foundation. 2010.  2010 Kids Count Data Book: State Profiles of Child Wellbeing Baltimore, MD</a:t>
            </a:r>
            <a:endParaRPr lang="en-US" sz="1050" baseline="30000" dirty="0" smtClean="0"/>
          </a:p>
          <a:p>
            <a:r>
              <a:rPr lang="en-US" sz="1000" baseline="30000" dirty="0" smtClean="0"/>
              <a:t>2 </a:t>
            </a:r>
            <a:r>
              <a:rPr lang="en-US" sz="1000" dirty="0" smtClean="0"/>
              <a:t> Source: U.S. Census Bureau: 2010 Annual Social and Economic Supplement (ASEC) to the Current Population Survey.</a:t>
            </a:r>
          </a:p>
          <a:p>
            <a:r>
              <a:rPr lang="en-US" sz="1000" baseline="30000" dirty="0" smtClean="0"/>
              <a:t>3</a:t>
            </a:r>
            <a:r>
              <a:rPr lang="en-US" sz="1000" dirty="0" smtClean="0"/>
              <a:t>Ibid</a:t>
            </a:r>
            <a:endParaRPr lang="en-US" sz="1000"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 Income Black Boys Have a Wider Gap in Reading Scores</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13</a:t>
            </a:fld>
            <a:endParaRPr lang="en-US" dirty="0"/>
          </a:p>
        </p:txBody>
      </p:sp>
      <p:pic>
        <p:nvPicPr>
          <p:cNvPr id="7" name="Picture 6" descr="Capture.JPG"/>
          <p:cNvPicPr>
            <a:picLocks noChangeAspect="1"/>
          </p:cNvPicPr>
          <p:nvPr/>
        </p:nvPicPr>
        <p:blipFill>
          <a:blip r:embed="rId2" cstate="print"/>
          <a:stretch>
            <a:fillRect/>
          </a:stretch>
        </p:blipFill>
        <p:spPr>
          <a:xfrm>
            <a:off x="1447800" y="1981200"/>
            <a:ext cx="5829419" cy="465772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Early Development Concerns</a:t>
            </a:r>
            <a:endParaRPr lang="en-US" dirty="0"/>
          </a:p>
        </p:txBody>
      </p:sp>
      <p:sp>
        <p:nvSpPr>
          <p:cNvPr id="6" name="Date Placeholder 5"/>
          <p:cNvSpPr>
            <a:spLocks noGrp="1"/>
          </p:cNvSpPr>
          <p:nvPr>
            <p:ph type="dt" sz="half" idx="10"/>
          </p:nvPr>
        </p:nvSpPr>
        <p:spPr/>
        <p:txBody>
          <a:bodyPr/>
          <a:lstStyle/>
          <a:p>
            <a:pPr>
              <a:defRPr/>
            </a:pPr>
            <a:fld id="{DAAF498E-C58F-4FB5-93D2-E783CC961481}" type="datetime1">
              <a:rPr lang="en-US" smtClean="0"/>
              <a:pPr>
                <a:defRPr/>
              </a:pPr>
              <a:t>10/21/14</a:t>
            </a:fld>
            <a:endParaRPr lang="en-US" dirty="0"/>
          </a:p>
        </p:txBody>
      </p:sp>
      <p:sp>
        <p:nvSpPr>
          <p:cNvPr id="7" name="Slide Number Placeholder 6"/>
          <p:cNvSpPr>
            <a:spLocks noGrp="1"/>
          </p:cNvSpPr>
          <p:nvPr>
            <p:ph type="sldNum" sz="quarter" idx="12"/>
          </p:nvPr>
        </p:nvSpPr>
        <p:spPr/>
        <p:txBody>
          <a:bodyPr/>
          <a:lstStyle/>
          <a:p>
            <a:pPr>
              <a:defRPr/>
            </a:pPr>
            <a:fld id="{20169860-7434-4443-9030-A467C3E92756}" type="slidenum">
              <a:rPr lang="en-US" smtClean="0"/>
              <a:pPr>
                <a:defRPr/>
              </a:pPr>
              <a:t>14</a:t>
            </a:fld>
            <a:endParaRPr lang="en-US" dirty="0"/>
          </a:p>
        </p:txBody>
      </p:sp>
      <p:graphicFrame>
        <p:nvGraphicFramePr>
          <p:cNvPr id="10" name="Table 9"/>
          <p:cNvGraphicFramePr>
            <a:graphicFrameLocks noGrp="1"/>
          </p:cNvGraphicFramePr>
          <p:nvPr/>
        </p:nvGraphicFramePr>
        <p:xfrm>
          <a:off x="1524000" y="2590800"/>
          <a:ext cx="6096000" cy="165100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endParaRPr lang="en-US" dirty="0"/>
                    </a:p>
                  </a:txBody>
                  <a:tcPr/>
                </a:tc>
                <a:tc>
                  <a:txBody>
                    <a:bodyPr/>
                    <a:lstStyle/>
                    <a:p>
                      <a:r>
                        <a:rPr lang="en-US" dirty="0" smtClean="0"/>
                        <a:t>Black Children</a:t>
                      </a:r>
                      <a:endParaRPr lang="en-US" dirty="0"/>
                    </a:p>
                  </a:txBody>
                  <a:tcPr/>
                </a:tc>
                <a:tc>
                  <a:txBody>
                    <a:bodyPr/>
                    <a:lstStyle/>
                    <a:p>
                      <a:r>
                        <a:rPr lang="en-US" dirty="0" smtClean="0"/>
                        <a:t>White Children</a:t>
                      </a:r>
                      <a:endParaRPr lang="en-US" dirty="0"/>
                    </a:p>
                  </a:txBody>
                  <a:tcPr/>
                </a:tc>
              </a:tr>
              <a:tr h="370840">
                <a:tc>
                  <a:txBody>
                    <a:bodyPr/>
                    <a:lstStyle/>
                    <a:p>
                      <a:r>
                        <a:rPr lang="en-US" dirty="0" smtClean="0"/>
                        <a:t>Letter recognition at Age 4</a:t>
                      </a:r>
                      <a:endParaRPr lang="en-US" dirty="0"/>
                    </a:p>
                  </a:txBody>
                  <a:tcPr/>
                </a:tc>
                <a:tc>
                  <a:txBody>
                    <a:bodyPr/>
                    <a:lstStyle/>
                    <a:p>
                      <a:pPr algn="ctr"/>
                      <a:r>
                        <a:rPr lang="en-US" dirty="0" smtClean="0"/>
                        <a:t>28%</a:t>
                      </a:r>
                      <a:endParaRPr lang="en-US" dirty="0"/>
                    </a:p>
                  </a:txBody>
                  <a:tcPr/>
                </a:tc>
                <a:tc>
                  <a:txBody>
                    <a:bodyPr/>
                    <a:lstStyle/>
                    <a:p>
                      <a:pPr algn="ctr"/>
                      <a:r>
                        <a:rPr lang="en-US" dirty="0" smtClean="0"/>
                        <a:t>37%</a:t>
                      </a:r>
                      <a:endParaRPr lang="en-US" dirty="0"/>
                    </a:p>
                  </a:txBody>
                  <a:tcPr/>
                </a:tc>
              </a:tr>
              <a:tr h="370840">
                <a:tc>
                  <a:txBody>
                    <a:bodyPr/>
                    <a:lstStyle/>
                    <a:p>
                      <a:r>
                        <a:rPr lang="en-US" dirty="0" smtClean="0"/>
                        <a:t>Number/shape recognition</a:t>
                      </a:r>
                      <a:endParaRPr lang="en-US" dirty="0"/>
                    </a:p>
                  </a:txBody>
                  <a:tcPr/>
                </a:tc>
                <a:tc>
                  <a:txBody>
                    <a:bodyPr/>
                    <a:lstStyle/>
                    <a:p>
                      <a:pPr algn="ctr"/>
                      <a:r>
                        <a:rPr lang="en-US" dirty="0" smtClean="0"/>
                        <a:t>55%</a:t>
                      </a:r>
                      <a:endParaRPr lang="en-US" dirty="0"/>
                    </a:p>
                  </a:txBody>
                  <a:tcPr/>
                </a:tc>
                <a:tc>
                  <a:txBody>
                    <a:bodyPr/>
                    <a:lstStyle/>
                    <a:p>
                      <a:pPr algn="ctr"/>
                      <a:r>
                        <a:rPr lang="en-US" dirty="0" smtClean="0"/>
                        <a:t>73%</a:t>
                      </a:r>
                      <a:endParaRPr lang="en-US" dirty="0"/>
                    </a:p>
                  </a:txBody>
                  <a:tcPr/>
                </a:tc>
              </a:tr>
            </a:tbl>
          </a:graphicData>
        </a:graphic>
      </p:graphicFrame>
      <p:sp>
        <p:nvSpPr>
          <p:cNvPr id="9" name="TextBox 8"/>
          <p:cNvSpPr txBox="1"/>
          <p:nvPr/>
        </p:nvSpPr>
        <p:spPr>
          <a:xfrm>
            <a:off x="1524000" y="4343400"/>
            <a:ext cx="6407523" cy="400110"/>
          </a:xfrm>
          <a:prstGeom prst="rect">
            <a:avLst/>
          </a:prstGeom>
          <a:noFill/>
        </p:spPr>
        <p:txBody>
          <a:bodyPr wrap="none" rtlCol="0">
            <a:spAutoFit/>
          </a:bodyPr>
          <a:lstStyle/>
          <a:p>
            <a:r>
              <a:rPr lang="en-US" sz="1000" dirty="0" smtClean="0"/>
              <a:t>Source: </a:t>
            </a:r>
            <a:r>
              <a:rPr lang="en-US" sz="1000" dirty="0" err="1" smtClean="0"/>
              <a:t>Aud</a:t>
            </a:r>
            <a:r>
              <a:rPr lang="en-US" sz="1000" dirty="0" smtClean="0"/>
              <a:t>, S., Fox, M. A., &amp; </a:t>
            </a:r>
            <a:r>
              <a:rPr lang="en-US" sz="1000" dirty="0" err="1" smtClean="0"/>
              <a:t>Kewal</a:t>
            </a:r>
            <a:r>
              <a:rPr lang="en-US" sz="1000" dirty="0" smtClean="0"/>
              <a:t> </a:t>
            </a:r>
            <a:r>
              <a:rPr lang="en-US" sz="1000" dirty="0" err="1" smtClean="0"/>
              <a:t>Ramani</a:t>
            </a:r>
            <a:r>
              <a:rPr lang="en-US" sz="1000" dirty="0" smtClean="0"/>
              <a:t>, A. (2010). Status and trends in the education of racial and ethnic</a:t>
            </a:r>
          </a:p>
          <a:p>
            <a:r>
              <a:rPr lang="en-US" sz="1000" dirty="0" smtClean="0"/>
              <a:t>groups (NCES 2010-015). Washington, DC: Government Printing Office.</a:t>
            </a:r>
            <a:endParaRPr lang="en-US" sz="1000"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 on Solutions	</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a:xfrm>
            <a:off x="381000" y="2209800"/>
            <a:ext cx="8305800" cy="3505200"/>
          </a:xfrm>
        </p:spPr>
        <p:txBody>
          <a:bodyPr/>
          <a:lstStyle/>
          <a:p>
            <a:pPr>
              <a:buNone/>
            </a:pPr>
            <a:r>
              <a:rPr lang="en-US" sz="2400" dirty="0" smtClean="0"/>
              <a:t>“Poverty is a factor, but children whose mothers are responsive are more likely to actively engage in their environment, have longer attention spans, relate better to others, persevere when frustrated, have higher tolerance for frustration and be less anxious themselves. These are factors for school success.”</a:t>
            </a:r>
          </a:p>
          <a:p>
            <a:pPr lvl="3"/>
            <a:r>
              <a:rPr lang="en-US" dirty="0" smtClean="0"/>
              <a:t>Alisha Ray, SVP for Academic Affairs and Dean of Faculty at the Erikson Institute</a:t>
            </a:r>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15</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 on Solutions</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p:txBody>
          <a:bodyPr/>
          <a:lstStyle/>
          <a:p>
            <a:pPr>
              <a:buNone/>
            </a:pPr>
            <a:r>
              <a:rPr lang="en-US" dirty="0" smtClean="0"/>
              <a:t>“Committed and responsible fathering during a child’s infancy contributes to emotional security, curiosity, and math and verbal skills.”</a:t>
            </a:r>
          </a:p>
          <a:p>
            <a:pPr lvl="3"/>
            <a:r>
              <a:rPr lang="en-US" dirty="0" smtClean="0"/>
              <a:t>Vivian Gadsden, Gadsden National Center on Fathers   </a:t>
            </a:r>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16</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Pre-K to 3</a:t>
            </a:r>
            <a:r>
              <a:rPr lang="en-US" baseline="30000" dirty="0" smtClean="0"/>
              <a:t>rd</a:t>
            </a:r>
            <a:r>
              <a:rPr lang="en-US" dirty="0" smtClean="0"/>
              <a:t> Grade Pipeline Example</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p:txBody>
          <a:bodyPr/>
          <a:lstStyle/>
          <a:p>
            <a:pPr>
              <a:buNone/>
            </a:pPr>
            <a:r>
              <a:rPr lang="en-US" dirty="0" smtClean="0"/>
              <a:t>In the Bremerton School District, WA, a community centered pre-school with a research based approach, monthly PD sessions, and assessment, saw a 61% growth for the number of children who could recognize letters</a:t>
            </a:r>
          </a:p>
          <a:p>
            <a:pPr lvl="3"/>
            <a:r>
              <a:rPr lang="en-US" dirty="0" smtClean="0"/>
              <a:t>Linda Sullivan-</a:t>
            </a:r>
            <a:r>
              <a:rPr lang="en-US" dirty="0" err="1" smtClean="0"/>
              <a:t>Dudzic</a:t>
            </a:r>
            <a:r>
              <a:rPr lang="en-US" dirty="0" smtClean="0"/>
              <a:t>, Special Programs Director, Bremerton School District</a:t>
            </a:r>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17</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Recommendations</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a:xfrm>
            <a:off x="381000" y="1828800"/>
            <a:ext cx="8382000" cy="4648200"/>
          </a:xfrm>
        </p:spPr>
        <p:txBody>
          <a:bodyPr/>
          <a:lstStyle/>
          <a:p>
            <a:r>
              <a:rPr lang="en-US" dirty="0" smtClean="0"/>
              <a:t>Abolish the law that allows the drop- out age of 16</a:t>
            </a:r>
          </a:p>
          <a:p>
            <a:r>
              <a:rPr lang="en-US" dirty="0" smtClean="0"/>
              <a:t>Compel parent involvement</a:t>
            </a:r>
          </a:p>
          <a:p>
            <a:r>
              <a:rPr lang="en-US" dirty="0" smtClean="0"/>
              <a:t>Support early childhood and cognitive development</a:t>
            </a:r>
          </a:p>
          <a:p>
            <a:r>
              <a:rPr lang="en-US" dirty="0" smtClean="0"/>
              <a:t>Create adult programs for Black males and others to “upgrade education at home.”</a:t>
            </a:r>
          </a:p>
          <a:p>
            <a:pPr lvl="3"/>
            <a:r>
              <a:rPr lang="en-US" dirty="0" smtClean="0"/>
              <a:t>Ronald Rice, NJ State Senator</a:t>
            </a:r>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18</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4572000" y="1447800"/>
            <a:ext cx="4038600" cy="4525963"/>
          </a:xfrm>
        </p:spPr>
        <p:txBody>
          <a:bodyPr/>
          <a:lstStyle/>
          <a:p>
            <a:r>
              <a:rPr lang="en-US" dirty="0" smtClean="0"/>
              <a:t>Focus on 1.5 million Black boys between 9-13 years of age</a:t>
            </a:r>
          </a:p>
          <a:p>
            <a:r>
              <a:rPr lang="en-US" dirty="0" smtClean="0"/>
              <a:t>Topics included:</a:t>
            </a:r>
          </a:p>
          <a:p>
            <a:pPr lvl="1"/>
            <a:r>
              <a:rPr lang="en-US" dirty="0" smtClean="0"/>
              <a:t>Physical, emotional, and social transitions of Middle School</a:t>
            </a:r>
          </a:p>
          <a:p>
            <a:pPr lvl="1"/>
            <a:r>
              <a:rPr lang="en-US" dirty="0" smtClean="0"/>
              <a:t>Teacher attitudes towards black boys</a:t>
            </a:r>
          </a:p>
          <a:p>
            <a:pPr lvl="1"/>
            <a:r>
              <a:rPr lang="en-US" dirty="0" smtClean="0"/>
              <a:t>Lack of role models</a:t>
            </a:r>
          </a:p>
          <a:p>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19</a:t>
            </a:fld>
            <a:endParaRPr lang="en-US" dirty="0"/>
          </a:p>
        </p:txBody>
      </p:sp>
      <p:pic>
        <p:nvPicPr>
          <p:cNvPr id="8" name="Picture 3"/>
          <p:cNvPicPr>
            <a:picLocks noGrp="1" noChangeAspect="1" noChangeArrowheads="1"/>
          </p:cNvPicPr>
          <p:nvPr>
            <p:ph sz="half" idx="1"/>
          </p:nvPr>
        </p:nvPicPr>
        <p:blipFill>
          <a:blip r:embed="rId2" cstate="print"/>
          <a:srcRect/>
          <a:stretch>
            <a:fillRect/>
          </a:stretch>
        </p:blipFill>
        <p:spPr bwMode="auto">
          <a:xfrm>
            <a:off x="838200" y="1524000"/>
            <a:ext cx="3316778" cy="4289367"/>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685800"/>
            <a:ext cx="8229600" cy="990600"/>
          </a:xfrm>
        </p:spPr>
        <p:txBody>
          <a:bodyPr/>
          <a:lstStyle/>
          <a:p>
            <a:r>
              <a:rPr lang="en-US" sz="2800" dirty="0" smtClean="0"/>
              <a:t>The Facts: Percent of Boys Age 9-13 Who…</a:t>
            </a:r>
            <a:endParaRPr lang="en-US" sz="2800" dirty="0"/>
          </a:p>
        </p:txBody>
      </p:sp>
      <p:sp>
        <p:nvSpPr>
          <p:cNvPr id="4" name="Date Placeholder 3"/>
          <p:cNvSpPr>
            <a:spLocks noGrp="1"/>
          </p:cNvSpPr>
          <p:nvPr>
            <p:ph type="dt" sz="half" idx="10"/>
          </p:nvPr>
        </p:nvSpPr>
        <p:spPr/>
        <p:txBody>
          <a:bodyPr/>
          <a:lstStyle/>
          <a:p>
            <a:pPr>
              <a:defRPr/>
            </a:pPr>
            <a:fld id="{52BC1BC7-2D08-4AD7-B985-9B3BD31878F8}" type="datetime1">
              <a:rPr lang="en-US" smtClean="0"/>
              <a:pPr>
                <a:defRPr/>
              </a:pPr>
              <a:t>10/21/14</a:t>
            </a:fld>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20</a:t>
            </a:fld>
            <a:endParaRPr lang="en-US" dirty="0"/>
          </a:p>
        </p:txBody>
      </p:sp>
      <p:graphicFrame>
        <p:nvGraphicFramePr>
          <p:cNvPr id="8" name="Table 7"/>
          <p:cNvGraphicFramePr>
            <a:graphicFrameLocks noGrp="1"/>
          </p:cNvGraphicFramePr>
          <p:nvPr/>
        </p:nvGraphicFramePr>
        <p:xfrm>
          <a:off x="685800" y="1905000"/>
          <a:ext cx="7696200" cy="3481070"/>
        </p:xfrm>
        <a:graphic>
          <a:graphicData uri="http://schemas.openxmlformats.org/drawingml/2006/table">
            <a:tbl>
              <a:tblPr firstRow="1" bandRow="1">
                <a:tableStyleId>{5C22544A-7EE6-4342-B048-85BDC9FD1C3A}</a:tableStyleId>
              </a:tblPr>
              <a:tblGrid>
                <a:gridCol w="3325519"/>
                <a:gridCol w="2215745"/>
                <a:gridCol w="2154936"/>
              </a:tblGrid>
              <a:tr h="457200">
                <a:tc>
                  <a:txBody>
                    <a:bodyPr/>
                    <a:lstStyle/>
                    <a:p>
                      <a:endParaRPr lang="en-US" dirty="0"/>
                    </a:p>
                  </a:txBody>
                  <a:tcPr/>
                </a:tc>
                <a:tc>
                  <a:txBody>
                    <a:bodyPr/>
                    <a:lstStyle/>
                    <a:p>
                      <a:pPr algn="ctr"/>
                      <a:r>
                        <a:rPr lang="en-US" dirty="0" smtClean="0"/>
                        <a:t>Black Children</a:t>
                      </a:r>
                      <a:endParaRPr lang="en-US" dirty="0"/>
                    </a:p>
                  </a:txBody>
                  <a:tcPr/>
                </a:tc>
                <a:tc>
                  <a:txBody>
                    <a:bodyPr/>
                    <a:lstStyle/>
                    <a:p>
                      <a:pPr algn="ctr"/>
                      <a:r>
                        <a:rPr lang="en-US" dirty="0" smtClean="0"/>
                        <a:t>White Children</a:t>
                      </a:r>
                      <a:endParaRPr lang="en-US" dirty="0"/>
                    </a:p>
                  </a:txBody>
                  <a:tcPr/>
                </a:tc>
              </a:tr>
              <a:tr h="548640">
                <a:tc>
                  <a:txBody>
                    <a:bodyPr/>
                    <a:lstStyle/>
                    <a:p>
                      <a:r>
                        <a:rPr lang="en-US" dirty="0" smtClean="0"/>
                        <a:t>Live</a:t>
                      </a:r>
                      <a:r>
                        <a:rPr lang="en-US" baseline="0" dirty="0" smtClean="0"/>
                        <a:t> in poverty</a:t>
                      </a:r>
                      <a:endParaRPr lang="en-US" dirty="0"/>
                    </a:p>
                  </a:txBody>
                  <a:tcPr/>
                </a:tc>
                <a:tc>
                  <a:txBody>
                    <a:bodyPr/>
                    <a:lstStyle/>
                    <a:p>
                      <a:pPr algn="ctr"/>
                      <a:r>
                        <a:rPr lang="en-US" dirty="0" smtClean="0"/>
                        <a:t>36%</a:t>
                      </a:r>
                      <a:endParaRPr lang="en-US" dirty="0"/>
                    </a:p>
                  </a:txBody>
                  <a:tcPr/>
                </a:tc>
                <a:tc>
                  <a:txBody>
                    <a:bodyPr/>
                    <a:lstStyle/>
                    <a:p>
                      <a:pPr algn="ctr"/>
                      <a:r>
                        <a:rPr lang="en-US" dirty="0" smtClean="0"/>
                        <a:t>12%</a:t>
                      </a:r>
                      <a:endParaRPr lang="en-US" dirty="0"/>
                    </a:p>
                  </a:txBody>
                  <a:tcPr/>
                </a:tc>
              </a:tr>
              <a:tr h="533400">
                <a:tc>
                  <a:txBody>
                    <a:bodyPr/>
                    <a:lstStyle/>
                    <a:p>
                      <a:r>
                        <a:rPr lang="en-US" dirty="0" smtClean="0"/>
                        <a:t>Live in extreme poverty</a:t>
                      </a:r>
                      <a:endParaRPr lang="en-US" dirty="0"/>
                    </a:p>
                  </a:txBody>
                  <a:tcPr/>
                </a:tc>
                <a:tc>
                  <a:txBody>
                    <a:bodyPr/>
                    <a:lstStyle/>
                    <a:p>
                      <a:pPr algn="ctr"/>
                      <a:r>
                        <a:rPr lang="en-US" dirty="0" smtClean="0"/>
                        <a:t>17%</a:t>
                      </a:r>
                      <a:endParaRPr lang="en-US" dirty="0"/>
                    </a:p>
                  </a:txBody>
                  <a:tcPr/>
                </a:tc>
                <a:tc>
                  <a:txBody>
                    <a:bodyPr/>
                    <a:lstStyle/>
                    <a:p>
                      <a:pPr algn="ctr"/>
                      <a:r>
                        <a:rPr lang="en-US" dirty="0" smtClean="0"/>
                        <a:t>5%</a:t>
                      </a:r>
                      <a:endParaRPr lang="en-US" dirty="0"/>
                    </a:p>
                  </a:txBody>
                  <a:tcPr/>
                </a:tc>
              </a:tr>
              <a:tr h="611187">
                <a:tc>
                  <a:txBody>
                    <a:bodyPr/>
                    <a:lstStyle/>
                    <a:p>
                      <a:r>
                        <a:rPr lang="en-US" dirty="0" smtClean="0"/>
                        <a:t>Say their classmates do not care about</a:t>
                      </a:r>
                      <a:r>
                        <a:rPr lang="en-US" baseline="0" dirty="0" smtClean="0"/>
                        <a:t> their feelings</a:t>
                      </a:r>
                      <a:endParaRPr lang="en-US" dirty="0"/>
                    </a:p>
                  </a:txBody>
                  <a:tcPr/>
                </a:tc>
                <a:tc>
                  <a:txBody>
                    <a:bodyPr/>
                    <a:lstStyle/>
                    <a:p>
                      <a:pPr algn="ctr"/>
                      <a:r>
                        <a:rPr lang="en-US" dirty="0" smtClean="0"/>
                        <a:t>15%</a:t>
                      </a:r>
                      <a:endParaRPr lang="en-US" dirty="0"/>
                    </a:p>
                  </a:txBody>
                  <a:tcPr/>
                </a:tc>
                <a:tc>
                  <a:txBody>
                    <a:bodyPr/>
                    <a:lstStyle/>
                    <a:p>
                      <a:pPr algn="ctr"/>
                      <a:r>
                        <a:rPr lang="en-US" dirty="0" smtClean="0"/>
                        <a:t>7%</a:t>
                      </a:r>
                      <a:endParaRPr lang="en-US" dirty="0"/>
                    </a:p>
                  </a:txBody>
                  <a:tcPr/>
                </a:tc>
              </a:tr>
              <a:tr h="650875">
                <a:tc>
                  <a:txBody>
                    <a:bodyPr/>
                    <a:lstStyle/>
                    <a:p>
                      <a:r>
                        <a:rPr lang="en-US" dirty="0" smtClean="0"/>
                        <a:t>Say they do homework 5 days a week</a:t>
                      </a:r>
                      <a:endParaRPr lang="en-US" dirty="0"/>
                    </a:p>
                  </a:txBody>
                  <a:tcPr/>
                </a:tc>
                <a:tc>
                  <a:txBody>
                    <a:bodyPr/>
                    <a:lstStyle/>
                    <a:p>
                      <a:pPr algn="ctr"/>
                      <a:r>
                        <a:rPr lang="en-US" dirty="0" smtClean="0"/>
                        <a:t>47%</a:t>
                      </a:r>
                      <a:endParaRPr lang="en-US" dirty="0"/>
                    </a:p>
                  </a:txBody>
                  <a:tcPr/>
                </a:tc>
                <a:tc>
                  <a:txBody>
                    <a:bodyPr/>
                    <a:lstStyle/>
                    <a:p>
                      <a:pPr algn="ctr"/>
                      <a:r>
                        <a:rPr lang="en-US" dirty="0" smtClean="0"/>
                        <a:t>35%</a:t>
                      </a:r>
                      <a:endParaRPr lang="en-US" dirty="0"/>
                    </a:p>
                  </a:txBody>
                  <a:tcPr/>
                </a:tc>
              </a:tr>
              <a:tr h="650875">
                <a:tc>
                  <a:txBody>
                    <a:bodyPr/>
                    <a:lstStyle/>
                    <a:p>
                      <a:r>
                        <a:rPr lang="en-US" dirty="0" smtClean="0"/>
                        <a:t>Say parents help with homework 5 days a week</a:t>
                      </a:r>
                      <a:endParaRPr lang="en-US" dirty="0"/>
                    </a:p>
                  </a:txBody>
                  <a:tcPr/>
                </a:tc>
                <a:tc>
                  <a:txBody>
                    <a:bodyPr/>
                    <a:lstStyle/>
                    <a:p>
                      <a:pPr algn="ctr"/>
                      <a:r>
                        <a:rPr lang="en-US" dirty="0" smtClean="0"/>
                        <a:t>26%</a:t>
                      </a:r>
                      <a:endParaRPr lang="en-US" dirty="0"/>
                    </a:p>
                  </a:txBody>
                  <a:tcPr/>
                </a:tc>
                <a:tc>
                  <a:txBody>
                    <a:bodyPr/>
                    <a:lstStyle/>
                    <a:p>
                      <a:pPr algn="ctr"/>
                      <a:r>
                        <a:rPr lang="en-US" dirty="0" smtClean="0"/>
                        <a:t>14%</a:t>
                      </a:r>
                      <a:endParaRPr lang="en-US" dirty="0"/>
                    </a:p>
                  </a:txBody>
                  <a:tcPr/>
                </a:tc>
              </a:tr>
            </a:tbl>
          </a:graphicData>
        </a:graphic>
      </p:graphicFrame>
      <p:sp>
        <p:nvSpPr>
          <p:cNvPr id="9" name="TextBox 8"/>
          <p:cNvSpPr txBox="1"/>
          <p:nvPr/>
        </p:nvSpPr>
        <p:spPr>
          <a:xfrm>
            <a:off x="762000" y="5562600"/>
            <a:ext cx="7467600" cy="553998"/>
          </a:xfrm>
          <a:prstGeom prst="rect">
            <a:avLst/>
          </a:prstGeom>
          <a:noFill/>
        </p:spPr>
        <p:txBody>
          <a:bodyPr wrap="square" rtlCol="0">
            <a:spAutoFit/>
          </a:bodyPr>
          <a:lstStyle/>
          <a:p>
            <a:r>
              <a:rPr lang="en-US" sz="1000" dirty="0" smtClean="0"/>
              <a:t>Source: U.S. Census Bureau. 2011. “Current Population Survey, Annual Social and Economic Supplement”</a:t>
            </a:r>
          </a:p>
          <a:p>
            <a:r>
              <a:rPr lang="en-US" sz="1000" dirty="0" smtClean="0"/>
              <a:t>Source: Early Childhood Longitudinal Study. 2007. Spring 2007 Grade 8 Student Questionnaire</a:t>
            </a:r>
          </a:p>
          <a:p>
            <a:r>
              <a:rPr lang="en-US" sz="1000" dirty="0" smtClean="0"/>
              <a:t>Source: U.S. Department of Education, 2011 ”Digest of Education Statistics”</a:t>
            </a:r>
            <a:endParaRPr lang="en-US" sz="1000"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Higher Suspension Rates, Newer Teachers</a:t>
            </a:r>
            <a:endParaRPr lang="en-US" dirty="0"/>
          </a:p>
        </p:txBody>
      </p:sp>
      <p:sp>
        <p:nvSpPr>
          <p:cNvPr id="4" name="Date Placeholder 3"/>
          <p:cNvSpPr>
            <a:spLocks noGrp="1"/>
          </p:cNvSpPr>
          <p:nvPr>
            <p:ph type="dt" sz="half" idx="10"/>
          </p:nvPr>
        </p:nvSpPr>
        <p:spPr/>
        <p:txBody>
          <a:bodyPr/>
          <a:lstStyle/>
          <a:p>
            <a:pPr>
              <a:defRPr/>
            </a:pPr>
            <a:fld id="{52BC1BC7-2D08-4AD7-B985-9B3BD31878F8}" type="datetime1">
              <a:rPr lang="en-US" smtClean="0"/>
              <a:pPr>
                <a:defRPr/>
              </a:pPr>
              <a:t>10/21/14</a:t>
            </a:fld>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21</a:t>
            </a:fld>
            <a:endParaRPr lang="en-US" dirty="0"/>
          </a:p>
        </p:txBody>
      </p:sp>
      <p:graphicFrame>
        <p:nvGraphicFramePr>
          <p:cNvPr id="7" name="Chart 6"/>
          <p:cNvGraphicFramePr/>
          <p:nvPr/>
        </p:nvGraphicFramePr>
        <p:xfrm>
          <a:off x="228600" y="2209800"/>
          <a:ext cx="4343400" cy="3657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nvGraphicFramePr>
        <p:xfrm>
          <a:off x="4648200" y="2209800"/>
          <a:ext cx="43434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228600" y="5867400"/>
            <a:ext cx="4343400" cy="646331"/>
          </a:xfrm>
          <a:prstGeom prst="rect">
            <a:avLst/>
          </a:prstGeom>
          <a:noFill/>
        </p:spPr>
        <p:txBody>
          <a:bodyPr wrap="square" rtlCol="0">
            <a:spAutoFit/>
          </a:bodyPr>
          <a:lstStyle/>
          <a:p>
            <a:r>
              <a:rPr lang="en-US" sz="900" dirty="0" smtClean="0"/>
              <a:t>Notes: Suspension rates count the number of students suspended at least one time during a school year.</a:t>
            </a:r>
          </a:p>
          <a:p>
            <a:r>
              <a:rPr lang="en-US" sz="900" dirty="0" smtClean="0"/>
              <a:t>Source: Daniel J. </a:t>
            </a:r>
            <a:r>
              <a:rPr lang="en-US" sz="900" dirty="0" err="1" smtClean="0"/>
              <a:t>Losen</a:t>
            </a:r>
            <a:r>
              <a:rPr lang="en-US" sz="900" dirty="0" smtClean="0"/>
              <a:t> and </a:t>
            </a:r>
            <a:r>
              <a:rPr lang="en-US" sz="900" dirty="0" err="1" smtClean="0"/>
              <a:t>Russhel</a:t>
            </a:r>
            <a:r>
              <a:rPr lang="en-US" sz="900" dirty="0" smtClean="0"/>
              <a:t> J. </a:t>
            </a:r>
            <a:r>
              <a:rPr lang="en-US" sz="900" dirty="0" err="1" smtClean="0"/>
              <a:t>Skiba</a:t>
            </a:r>
            <a:r>
              <a:rPr lang="en-US" sz="900" dirty="0" smtClean="0"/>
              <a:t>. Suspended Education: Urban Middle Schools in Crisis, Montgomery, AL: Southern Poverty Law Center, 2010.</a:t>
            </a:r>
            <a:endParaRPr lang="en-US" sz="900" dirty="0"/>
          </a:p>
        </p:txBody>
      </p:sp>
      <p:sp>
        <p:nvSpPr>
          <p:cNvPr id="10" name="TextBox 9"/>
          <p:cNvSpPr txBox="1"/>
          <p:nvPr/>
        </p:nvSpPr>
        <p:spPr>
          <a:xfrm>
            <a:off x="4648200" y="5867400"/>
            <a:ext cx="4343400" cy="369332"/>
          </a:xfrm>
          <a:prstGeom prst="rect">
            <a:avLst/>
          </a:prstGeom>
          <a:noFill/>
        </p:spPr>
        <p:txBody>
          <a:bodyPr wrap="square" rtlCol="0">
            <a:spAutoFit/>
          </a:bodyPr>
          <a:lstStyle/>
          <a:p>
            <a:r>
              <a:rPr lang="en-US" sz="900" dirty="0" smtClean="0"/>
              <a:t>Source: Office for Civil Rights, Revealing New Truths about Our Nation’s Schools, U.S. Department of Education, March 2012.</a:t>
            </a:r>
            <a:endParaRPr lang="en-US" sz="900"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
          <p:cNvSpPr>
            <a:spLocks noChangeArrowheads="1"/>
          </p:cNvSpPr>
          <p:nvPr/>
        </p:nvSpPr>
        <p:spPr bwMode="auto">
          <a:xfrm>
            <a:off x="381000" y="685800"/>
            <a:ext cx="8382000" cy="914400"/>
          </a:xfrm>
          <a:prstGeom prst="rect">
            <a:avLst/>
          </a:prstGeom>
          <a:noFill/>
          <a:ln w="9525">
            <a:noFill/>
            <a:miter lim="800000"/>
            <a:headEnd/>
            <a:tailEnd/>
          </a:ln>
        </p:spPr>
        <p:txBody>
          <a:bodyPr/>
          <a:lstStyle/>
          <a:p>
            <a:pPr algn="ctr"/>
            <a:r>
              <a:rPr lang="en-US" sz="2400" b="1">
                <a:solidFill>
                  <a:srgbClr val="003067"/>
                </a:solidFill>
                <a:latin typeface="Verdana" pitchFamily="34" charset="0"/>
              </a:rPr>
              <a:t> </a:t>
            </a:r>
            <a:r>
              <a:rPr lang="en-US" sz="2400" b="1">
                <a:solidFill>
                  <a:schemeClr val="tx2"/>
                </a:solidFill>
                <a:latin typeface="Verdana" pitchFamily="34" charset="0"/>
              </a:rPr>
              <a:t>On NAEP Math, African-American Students Trail White Students in Every Age Group</a:t>
            </a:r>
          </a:p>
        </p:txBody>
      </p:sp>
      <p:sp>
        <p:nvSpPr>
          <p:cNvPr id="1028" name="Rectangle 7"/>
          <p:cNvSpPr>
            <a:spLocks noChangeArrowheads="1"/>
          </p:cNvSpPr>
          <p:nvPr/>
        </p:nvSpPr>
        <p:spPr bwMode="auto">
          <a:xfrm>
            <a:off x="609600" y="6019800"/>
            <a:ext cx="7924800" cy="553998"/>
          </a:xfrm>
          <a:prstGeom prst="rect">
            <a:avLst/>
          </a:prstGeom>
          <a:noFill/>
          <a:ln w="9525">
            <a:noFill/>
            <a:miter lim="800000"/>
            <a:headEnd/>
            <a:tailEnd/>
          </a:ln>
        </p:spPr>
        <p:txBody>
          <a:bodyPr wrap="square">
            <a:spAutoFit/>
          </a:bodyPr>
          <a:lstStyle/>
          <a:p>
            <a:r>
              <a:rPr kumimoji="1" lang="en-US" sz="1000" dirty="0">
                <a:solidFill>
                  <a:srgbClr val="000000"/>
                </a:solidFill>
              </a:rPr>
              <a:t>Source: </a:t>
            </a:r>
            <a:r>
              <a:rPr kumimoji="1" lang="en-US" sz="1000" dirty="0" smtClean="0">
                <a:solidFill>
                  <a:srgbClr val="000000"/>
                </a:solidFill>
              </a:rPr>
              <a:t>U.S. Department of Education, National </a:t>
            </a:r>
            <a:r>
              <a:rPr kumimoji="1" lang="en-US" sz="1000" dirty="0">
                <a:solidFill>
                  <a:srgbClr val="000000"/>
                </a:solidFill>
              </a:rPr>
              <a:t>Center for Education Statistics. </a:t>
            </a:r>
            <a:r>
              <a:rPr kumimoji="1" lang="en-US" sz="1000" dirty="0" smtClean="0">
                <a:solidFill>
                  <a:srgbClr val="000000"/>
                </a:solidFill>
              </a:rPr>
              <a:t>National Assessment of Educational Progress, 1978-2012 Long-Term-Trend Mathematics Assessment. This report was generated by using NAEP Data Explorer, http</a:t>
            </a:r>
            <a:r>
              <a:rPr kumimoji="1" lang="en-US" sz="1000" dirty="0">
                <a:solidFill>
                  <a:srgbClr val="000000"/>
                </a:solidFill>
              </a:rPr>
              <a:t>://nces.ed.gov/nationsreportcard/</a:t>
            </a:r>
          </a:p>
        </p:txBody>
      </p:sp>
      <p:sp>
        <p:nvSpPr>
          <p:cNvPr id="1029" name="Slide Number Placeholder 10"/>
          <p:cNvSpPr>
            <a:spLocks noGrp="1"/>
          </p:cNvSpPr>
          <p:nvPr>
            <p:ph type="sldNum" sz="quarter" idx="4294967295"/>
          </p:nvPr>
        </p:nvSpPr>
        <p:spPr bwMode="auto">
          <a:xfrm>
            <a:off x="152400" y="6492875"/>
            <a:ext cx="457200" cy="288925"/>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fld id="{0A439E40-81D5-49CF-8576-BB8CBEEC6E4D}" type="slidenum">
              <a:rPr lang="en-US" sz="1200" smtClean="0">
                <a:solidFill>
                  <a:schemeClr val="tx1"/>
                </a:solidFill>
                <a:latin typeface="Arial" charset="0"/>
                <a:cs typeface="Arial" charset="0"/>
              </a:rPr>
              <a:pPr fontAlgn="base">
                <a:spcBef>
                  <a:spcPct val="0"/>
                </a:spcBef>
                <a:spcAft>
                  <a:spcPct val="0"/>
                </a:spcAft>
              </a:pPr>
              <a:t>22</a:t>
            </a:fld>
            <a:endParaRPr lang="en-US" sz="1200" dirty="0" smtClean="0">
              <a:solidFill>
                <a:schemeClr val="tx1"/>
              </a:solidFill>
              <a:latin typeface="Arial" charset="0"/>
              <a:cs typeface="Arial" charset="0"/>
            </a:endParaRPr>
          </a:p>
        </p:txBody>
      </p:sp>
      <p:graphicFrame>
        <p:nvGraphicFramePr>
          <p:cNvPr id="6" name="Chart 5"/>
          <p:cNvGraphicFramePr/>
          <p:nvPr/>
        </p:nvGraphicFramePr>
        <p:xfrm>
          <a:off x="228600" y="1600200"/>
          <a:ext cx="8610600" cy="4292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Perceptions Matter</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a:xfrm>
            <a:off x="457200" y="1905000"/>
            <a:ext cx="8229600" cy="3124200"/>
          </a:xfrm>
        </p:spPr>
        <p:txBody>
          <a:bodyPr/>
          <a:lstStyle/>
          <a:p>
            <a:pPr>
              <a:buNone/>
            </a:pPr>
            <a:r>
              <a:rPr lang="en-US" dirty="0" smtClean="0"/>
              <a:t>“Because these little souls are Black, they are treated differently”</a:t>
            </a:r>
          </a:p>
          <a:p>
            <a:pPr lvl="3"/>
            <a:r>
              <a:rPr lang="en-US" dirty="0" smtClean="0"/>
              <a:t>David Wall Rice, Associate Professor, Morehouse College</a:t>
            </a:r>
          </a:p>
          <a:p>
            <a:pPr>
              <a:buNone/>
            </a:pPr>
            <a:r>
              <a:rPr lang="en-US" dirty="0" smtClean="0"/>
              <a:t>“[Negative stereotypes of Black teens] are poisonous and they really undermine kids’ sense of themselves and potential for being successful.”</a:t>
            </a:r>
          </a:p>
          <a:p>
            <a:pPr lvl="3"/>
            <a:r>
              <a:rPr lang="en-US" dirty="0" smtClean="0"/>
              <a:t>Mia Smith-Bynum, Associate Professor of Family Science, U of Maryland, College Park</a:t>
            </a:r>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23</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Matters</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p:txBody>
          <a:bodyPr/>
          <a:lstStyle/>
          <a:p>
            <a:pPr>
              <a:buNone/>
            </a:pPr>
            <a:r>
              <a:rPr lang="en-US" dirty="0" smtClean="0"/>
              <a:t>“Middle-class Black boys are still below proficiency in terms of reading, so it’s not just a question of socio-economic status.”</a:t>
            </a:r>
          </a:p>
          <a:p>
            <a:pPr lvl="3"/>
            <a:r>
              <a:rPr lang="en-US" dirty="0" smtClean="0"/>
              <a:t>Mary Evans </a:t>
            </a:r>
            <a:r>
              <a:rPr lang="en-US" dirty="0" err="1" smtClean="0"/>
              <a:t>Sias</a:t>
            </a:r>
            <a:r>
              <a:rPr lang="en-US" dirty="0" smtClean="0"/>
              <a:t> President, Kentucky State University</a:t>
            </a:r>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24</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Forging a Counter-Narrative</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p:txBody>
          <a:bodyPr/>
          <a:lstStyle/>
          <a:p>
            <a:r>
              <a:rPr lang="en-US" dirty="0" smtClean="0"/>
              <a:t>Speakers talked about building psychological armor to shield from negative messages.</a:t>
            </a:r>
          </a:p>
          <a:p>
            <a:r>
              <a:rPr lang="en-US" dirty="0" smtClean="0"/>
              <a:t>Knowledge of historical context is seen as essential</a:t>
            </a:r>
          </a:p>
          <a:p>
            <a:pPr>
              <a:buNone/>
            </a:pPr>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25</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Forging a Counter-Narrative</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p:txBody>
          <a:bodyPr/>
          <a:lstStyle/>
          <a:p>
            <a:r>
              <a:rPr lang="en-US" dirty="0" smtClean="0"/>
              <a:t>“They have to know stuff didn’t happen by accident…without that knowledge you’re just cast into the sea, and you’ve got to figure out how to swim with no type of protection at all.”</a:t>
            </a:r>
          </a:p>
          <a:p>
            <a:pPr lvl="3"/>
            <a:r>
              <a:rPr lang="en-US" dirty="0" smtClean="0"/>
              <a:t>David Wall Rice, Associate Professor of Psychology, Morehouse College</a:t>
            </a:r>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26</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Mentors and Role Models </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a:xfrm>
            <a:off x="457200" y="1981200"/>
            <a:ext cx="8153400" cy="6019800"/>
          </a:xfrm>
        </p:spPr>
        <p:txBody>
          <a:bodyPr/>
          <a:lstStyle/>
          <a:p>
            <a:pPr>
              <a:buNone/>
            </a:pPr>
            <a:r>
              <a:rPr lang="en-US" sz="2800" dirty="0" smtClean="0"/>
              <a:t>“Until teachers earn more money, we will not ever have the number of teachers we really need, especially Black men.”</a:t>
            </a:r>
          </a:p>
          <a:p>
            <a:pPr lvl="3"/>
            <a:r>
              <a:rPr lang="en-US" dirty="0" smtClean="0"/>
              <a:t>Wanda Hutchinson, Associate Professor of Education at Athens State</a:t>
            </a:r>
          </a:p>
          <a:p>
            <a:pPr>
              <a:buNone/>
            </a:pPr>
            <a:r>
              <a:rPr lang="en-US" sz="2800" dirty="0" smtClean="0"/>
              <a:t>“…authentic, caring, competent, highly-qualified teachers, no matter the gender, no matter the race, have a profound impact on Black Males”</a:t>
            </a:r>
          </a:p>
          <a:p>
            <a:pPr lvl="3"/>
            <a:r>
              <a:rPr lang="en-US" dirty="0" smtClean="0"/>
              <a:t>Tyrone Howard,  Professor, Graduate School of Education and Information Studies, UCLA </a:t>
            </a:r>
            <a:br>
              <a:rPr lang="en-US" dirty="0" smtClean="0"/>
            </a:br>
            <a:r>
              <a:rPr lang="en-US" dirty="0" smtClean="0"/>
              <a:t>		</a:t>
            </a:r>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27</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Discussed Proposals	</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a:xfrm>
            <a:off x="457200" y="1828800"/>
            <a:ext cx="8229600" cy="4343400"/>
          </a:xfrm>
        </p:spPr>
        <p:txBody>
          <a:bodyPr/>
          <a:lstStyle/>
          <a:p>
            <a:r>
              <a:rPr lang="en-US" dirty="0" smtClean="0"/>
              <a:t>House K-8 in one building</a:t>
            </a:r>
          </a:p>
          <a:p>
            <a:r>
              <a:rPr lang="en-US" dirty="0" smtClean="0"/>
              <a:t>Single sex classes</a:t>
            </a:r>
          </a:p>
          <a:p>
            <a:r>
              <a:rPr lang="en-US" dirty="0" smtClean="0"/>
              <a:t>Curriculum that connects to Black boys lives:</a:t>
            </a:r>
          </a:p>
          <a:p>
            <a:pPr lvl="1">
              <a:buNone/>
            </a:pPr>
            <a:r>
              <a:rPr lang="en-US" sz="2400" dirty="0" smtClean="0"/>
              <a:t>“Black boys can learn just as much as anybody if you make it fun, interesting and dynamic. Don’t take the rigor out of it, but make it relevant and interesting to them.”</a:t>
            </a:r>
          </a:p>
          <a:p>
            <a:pPr lvl="1">
              <a:buNone/>
            </a:pPr>
            <a:r>
              <a:rPr lang="en-US" sz="2400" dirty="0" smtClean="0"/>
              <a:t>		-</a:t>
            </a:r>
            <a:r>
              <a:rPr lang="en-US" sz="2400" dirty="0" err="1" smtClean="0"/>
              <a:t>Kriner</a:t>
            </a:r>
            <a:r>
              <a:rPr lang="en-US" sz="2400" dirty="0" smtClean="0"/>
              <a:t> Cash, Former Superintendent, Memphis TN</a:t>
            </a:r>
          </a:p>
          <a:p>
            <a:pPr lvl="1">
              <a:buNone/>
            </a:pPr>
            <a:r>
              <a:rPr lang="en-US" dirty="0" smtClean="0"/>
              <a:t>			</a:t>
            </a:r>
          </a:p>
          <a:p>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28</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4572000" y="1447800"/>
            <a:ext cx="4038600" cy="4525963"/>
          </a:xfrm>
        </p:spPr>
        <p:txBody>
          <a:bodyPr/>
          <a:lstStyle/>
          <a:p>
            <a:r>
              <a:rPr lang="en-US" dirty="0" smtClean="0"/>
              <a:t>Focus on the 1.7  million Black boys between 15-19 years of age</a:t>
            </a:r>
          </a:p>
          <a:p>
            <a:r>
              <a:rPr lang="en-US" dirty="0" smtClean="0"/>
              <a:t>Highlights included experiences and success stories of recent high school graduates</a:t>
            </a:r>
          </a:p>
          <a:p>
            <a:pPr lvl="1"/>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29</a:t>
            </a:fld>
            <a:endParaRPr lang="en-US" dirty="0"/>
          </a:p>
        </p:txBody>
      </p:sp>
      <p:pic>
        <p:nvPicPr>
          <p:cNvPr id="9" name="Picture 2"/>
          <p:cNvPicPr>
            <a:picLocks noChangeAspect="1" noChangeArrowheads="1"/>
          </p:cNvPicPr>
          <p:nvPr/>
        </p:nvPicPr>
        <p:blipFill>
          <a:blip r:embed="rId2" cstate="print"/>
          <a:srcRect/>
          <a:stretch>
            <a:fillRect/>
          </a:stretch>
        </p:blipFill>
        <p:spPr bwMode="auto">
          <a:xfrm>
            <a:off x="506593" y="1600200"/>
            <a:ext cx="3497335" cy="4525963"/>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The Facts: Percent of High School Aged Boys Who:</a:t>
            </a:r>
            <a:endParaRPr lang="en-US" dirty="0"/>
          </a:p>
        </p:txBody>
      </p:sp>
      <p:sp>
        <p:nvSpPr>
          <p:cNvPr id="4" name="Date Placeholder 3"/>
          <p:cNvSpPr>
            <a:spLocks noGrp="1"/>
          </p:cNvSpPr>
          <p:nvPr>
            <p:ph type="dt" sz="half" idx="10"/>
          </p:nvPr>
        </p:nvSpPr>
        <p:spPr/>
        <p:txBody>
          <a:bodyPr/>
          <a:lstStyle/>
          <a:p>
            <a:pPr>
              <a:defRPr/>
            </a:pPr>
            <a:fld id="{52BC1BC7-2D08-4AD7-B985-9B3BD31878F8}" type="datetime1">
              <a:rPr lang="en-US" smtClean="0"/>
              <a:pPr>
                <a:defRPr/>
              </a:pPr>
              <a:t>10/21/14</a:t>
            </a:fld>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30</a:t>
            </a:fld>
            <a:endParaRPr lang="en-US" dirty="0"/>
          </a:p>
        </p:txBody>
      </p:sp>
      <p:graphicFrame>
        <p:nvGraphicFramePr>
          <p:cNvPr id="8" name="Table 7"/>
          <p:cNvGraphicFramePr>
            <a:graphicFrameLocks noGrp="1"/>
          </p:cNvGraphicFramePr>
          <p:nvPr/>
        </p:nvGraphicFramePr>
        <p:xfrm>
          <a:off x="914400" y="2133600"/>
          <a:ext cx="7391400" cy="2377440"/>
        </p:xfrm>
        <a:graphic>
          <a:graphicData uri="http://schemas.openxmlformats.org/drawingml/2006/table">
            <a:tbl>
              <a:tblPr firstRow="1" bandRow="1">
                <a:tableStyleId>{5C22544A-7EE6-4342-B048-85BDC9FD1C3A}</a:tableStyleId>
              </a:tblPr>
              <a:tblGrid>
                <a:gridCol w="2463800"/>
                <a:gridCol w="2463800"/>
                <a:gridCol w="2463800"/>
              </a:tblGrid>
              <a:tr h="457200">
                <a:tc>
                  <a:txBody>
                    <a:bodyPr/>
                    <a:lstStyle/>
                    <a:p>
                      <a:endParaRPr lang="en-US" dirty="0"/>
                    </a:p>
                  </a:txBody>
                  <a:tcPr/>
                </a:tc>
                <a:tc>
                  <a:txBody>
                    <a:bodyPr/>
                    <a:lstStyle/>
                    <a:p>
                      <a:pPr algn="ctr"/>
                      <a:r>
                        <a:rPr lang="en-US" dirty="0" smtClean="0"/>
                        <a:t>Black Boys</a:t>
                      </a:r>
                      <a:endParaRPr lang="en-US" dirty="0"/>
                    </a:p>
                  </a:txBody>
                  <a:tcPr/>
                </a:tc>
                <a:tc>
                  <a:txBody>
                    <a:bodyPr/>
                    <a:lstStyle/>
                    <a:p>
                      <a:pPr algn="ctr"/>
                      <a:r>
                        <a:rPr lang="en-US" dirty="0" smtClean="0"/>
                        <a:t>White</a:t>
                      </a:r>
                      <a:r>
                        <a:rPr lang="en-US" baseline="0" dirty="0" smtClean="0"/>
                        <a:t> Boys</a:t>
                      </a:r>
                      <a:endParaRPr lang="en-US" dirty="0"/>
                    </a:p>
                  </a:txBody>
                  <a:tcPr/>
                </a:tc>
              </a:tr>
              <a:tr h="370840">
                <a:tc>
                  <a:txBody>
                    <a:bodyPr/>
                    <a:lstStyle/>
                    <a:p>
                      <a:r>
                        <a:rPr lang="en-US" dirty="0" smtClean="0"/>
                        <a:t>Feel</a:t>
                      </a:r>
                      <a:r>
                        <a:rPr lang="en-US" baseline="0" dirty="0" smtClean="0"/>
                        <a:t> unsafe going to/at </a:t>
                      </a:r>
                      <a:r>
                        <a:rPr lang="en-US" sz="1800" baseline="0" dirty="0" smtClean="0"/>
                        <a:t>school</a:t>
                      </a:r>
                      <a:endParaRPr lang="en-US" sz="1800" dirty="0"/>
                    </a:p>
                  </a:txBody>
                  <a:tcPr/>
                </a:tc>
                <a:tc>
                  <a:txBody>
                    <a:bodyPr/>
                    <a:lstStyle/>
                    <a:p>
                      <a:pPr algn="ctr"/>
                      <a:r>
                        <a:rPr lang="en-US" dirty="0" smtClean="0"/>
                        <a:t>8%</a:t>
                      </a:r>
                      <a:endParaRPr lang="en-US" dirty="0"/>
                    </a:p>
                  </a:txBody>
                  <a:tcPr/>
                </a:tc>
                <a:tc>
                  <a:txBody>
                    <a:bodyPr/>
                    <a:lstStyle/>
                    <a:p>
                      <a:pPr algn="ctr"/>
                      <a:r>
                        <a:rPr lang="en-US" dirty="0" smtClean="0"/>
                        <a:t>4% </a:t>
                      </a:r>
                      <a:r>
                        <a:rPr lang="en-US" baseline="30000" dirty="0" smtClean="0"/>
                        <a:t>1</a:t>
                      </a:r>
                      <a:endParaRPr lang="en-US" baseline="30000" dirty="0"/>
                    </a:p>
                  </a:txBody>
                  <a:tcPr/>
                </a:tc>
              </a:tr>
              <a:tr h="370840">
                <a:tc>
                  <a:txBody>
                    <a:bodyPr/>
                    <a:lstStyle/>
                    <a:p>
                      <a:r>
                        <a:rPr lang="en-US" dirty="0" smtClean="0"/>
                        <a:t>Attend high poverty </a:t>
                      </a:r>
                      <a:r>
                        <a:rPr lang="en-US" sz="1800" dirty="0" smtClean="0"/>
                        <a:t>schools</a:t>
                      </a:r>
                      <a:r>
                        <a:rPr lang="en-US" sz="1800" baseline="30000" dirty="0" smtClean="0"/>
                        <a:t> </a:t>
                      </a:r>
                      <a:endParaRPr lang="en-US" sz="1800" baseline="30000" dirty="0"/>
                    </a:p>
                  </a:txBody>
                  <a:tcPr/>
                </a:tc>
                <a:tc>
                  <a:txBody>
                    <a:bodyPr/>
                    <a:lstStyle/>
                    <a:p>
                      <a:pPr algn="ctr"/>
                      <a:r>
                        <a:rPr lang="en-US" dirty="0" smtClean="0"/>
                        <a:t>18%</a:t>
                      </a:r>
                      <a:endParaRPr lang="en-US" dirty="0"/>
                    </a:p>
                  </a:txBody>
                  <a:tcPr/>
                </a:tc>
                <a:tc>
                  <a:txBody>
                    <a:bodyPr/>
                    <a:lstStyle/>
                    <a:p>
                      <a:pPr algn="ctr"/>
                      <a:r>
                        <a:rPr lang="en-US" dirty="0" smtClean="0"/>
                        <a:t>2% </a:t>
                      </a:r>
                      <a:r>
                        <a:rPr lang="en-US" baseline="30000" dirty="0" smtClean="0"/>
                        <a:t>2 </a:t>
                      </a:r>
                      <a:endParaRPr lang="en-US" baseline="30000" dirty="0"/>
                    </a:p>
                  </a:txBody>
                  <a:tcPr/>
                </a:tc>
              </a:tr>
              <a:tr h="370840">
                <a:tc>
                  <a:txBody>
                    <a:bodyPr/>
                    <a:lstStyle/>
                    <a:p>
                      <a:r>
                        <a:rPr lang="en-US" dirty="0" smtClean="0"/>
                        <a:t>Attend</a:t>
                      </a:r>
                      <a:r>
                        <a:rPr lang="en-US" baseline="0" dirty="0" smtClean="0"/>
                        <a:t> “drop out factories:” </a:t>
                      </a:r>
                      <a:endParaRPr lang="en-US" sz="1800" dirty="0"/>
                    </a:p>
                  </a:txBody>
                  <a:tcPr/>
                </a:tc>
                <a:tc>
                  <a:txBody>
                    <a:bodyPr/>
                    <a:lstStyle/>
                    <a:p>
                      <a:pPr algn="ctr"/>
                      <a:r>
                        <a:rPr lang="en-US" dirty="0" smtClean="0"/>
                        <a:t>25%</a:t>
                      </a:r>
                      <a:endParaRPr lang="en-US" dirty="0"/>
                    </a:p>
                  </a:txBody>
                  <a:tcPr/>
                </a:tc>
                <a:tc>
                  <a:txBody>
                    <a:bodyPr/>
                    <a:lstStyle/>
                    <a:p>
                      <a:pPr algn="ctr"/>
                      <a:r>
                        <a:rPr lang="en-US" dirty="0" smtClean="0"/>
                        <a:t>5% </a:t>
                      </a:r>
                      <a:r>
                        <a:rPr lang="en-US" baseline="30000" dirty="0" smtClean="0"/>
                        <a:t>3 </a:t>
                      </a:r>
                      <a:endParaRPr lang="en-US" baseline="30000" dirty="0"/>
                    </a:p>
                  </a:txBody>
                  <a:tcPr/>
                </a:tc>
              </a:tr>
            </a:tbl>
          </a:graphicData>
        </a:graphic>
      </p:graphicFrame>
      <p:sp>
        <p:nvSpPr>
          <p:cNvPr id="9" name="TextBox 8"/>
          <p:cNvSpPr txBox="1"/>
          <p:nvPr/>
        </p:nvSpPr>
        <p:spPr>
          <a:xfrm>
            <a:off x="914400" y="4572000"/>
            <a:ext cx="7391400" cy="1477328"/>
          </a:xfrm>
          <a:prstGeom prst="rect">
            <a:avLst/>
          </a:prstGeom>
          <a:noFill/>
        </p:spPr>
        <p:txBody>
          <a:bodyPr wrap="square" rtlCol="0">
            <a:spAutoFit/>
          </a:bodyPr>
          <a:lstStyle/>
          <a:p>
            <a:r>
              <a:rPr lang="en-US" sz="1000" dirty="0" smtClean="0"/>
              <a:t> </a:t>
            </a:r>
            <a:r>
              <a:rPr lang="en-US" sz="1000" baseline="30000" dirty="0" smtClean="0"/>
              <a:t>1</a:t>
            </a:r>
            <a:r>
              <a:rPr lang="en-US" sz="1000" dirty="0" smtClean="0"/>
              <a:t>Source: Youth Risk Behavior Surveillance System. 2011. CDC. Retrieved from </a:t>
            </a:r>
            <a:r>
              <a:rPr lang="en-US" sz="1000" dirty="0" smtClean="0">
                <a:hlinkClick r:id="rId2"/>
              </a:rPr>
              <a:t>http://www.cdc.gov/mmwr/pdf/ss/ss6104.pdf</a:t>
            </a:r>
            <a:r>
              <a:rPr lang="en-US" sz="1000" dirty="0" smtClean="0"/>
              <a:t>.</a:t>
            </a:r>
          </a:p>
          <a:p>
            <a:r>
              <a:rPr lang="en-US" sz="1000" dirty="0" smtClean="0"/>
              <a:t> </a:t>
            </a:r>
            <a:r>
              <a:rPr lang="en-US" sz="1000" baseline="30000" dirty="0" smtClean="0"/>
              <a:t>2</a:t>
            </a:r>
            <a:r>
              <a:rPr lang="en-US" sz="1000" dirty="0" smtClean="0"/>
              <a:t>Source: U.S. Department of Education. 2011. “The Condition of Education”</a:t>
            </a:r>
          </a:p>
          <a:p>
            <a:r>
              <a:rPr lang="en-US" sz="1000" dirty="0" smtClean="0"/>
              <a:t> </a:t>
            </a:r>
            <a:r>
              <a:rPr lang="en-US" sz="1000" baseline="30000" dirty="0" smtClean="0"/>
              <a:t>3</a:t>
            </a:r>
            <a:r>
              <a:rPr lang="en-US" sz="1000" dirty="0" smtClean="0"/>
              <a:t>Source: The U.S. Department of Education, National Center for Education Statistics (1998-2011).     Public Elementary/Secondary School Universe Surveys. Cited in: </a:t>
            </a:r>
            <a:r>
              <a:rPr lang="en-US" sz="1000" dirty="0" err="1" smtClean="0"/>
              <a:t>Balfanz</a:t>
            </a:r>
            <a:r>
              <a:rPr lang="en-US" sz="1000" dirty="0" smtClean="0"/>
              <a:t>, R., </a:t>
            </a:r>
            <a:r>
              <a:rPr lang="en-US" sz="1000" dirty="0" err="1" smtClean="0"/>
              <a:t>Bridgeland</a:t>
            </a:r>
            <a:r>
              <a:rPr lang="en-US" sz="1000" dirty="0" smtClean="0"/>
              <a:t>, J., Bruce, M., &amp; Fox, J. </a:t>
            </a:r>
            <a:r>
              <a:rPr lang="en-US" sz="1000" dirty="0" err="1" smtClean="0"/>
              <a:t>Hornig</a:t>
            </a:r>
            <a:r>
              <a:rPr lang="en-US" sz="1000" dirty="0" smtClean="0"/>
              <a:t> (2013). Building a Grad Nation: Progress and Challenge in Ending the High School Dropout Epidemic – 2013 Annual Update. Washington, D.C.: Civic Enterprises, the Everyone Graduates Center at Johns Hopkins University School of Education, America’s Promise Alliance and the Alliance for Excellent Education. Retrieved from http://www.civicenterprises.net/MediaLibrary/Docs/Building-A-Grad-Nation-Report-2013_Full_v1.pdf</a:t>
            </a:r>
          </a:p>
          <a:p>
            <a:endParaRPr lang="en-US" sz="10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Low Graduation Rates, Low Earnings</a:t>
            </a:r>
            <a:endParaRPr lang="en-US" dirty="0"/>
          </a:p>
        </p:txBody>
      </p:sp>
      <p:sp>
        <p:nvSpPr>
          <p:cNvPr id="4" name="Date Placeholder 3"/>
          <p:cNvSpPr>
            <a:spLocks noGrp="1"/>
          </p:cNvSpPr>
          <p:nvPr>
            <p:ph type="dt" sz="half" idx="10"/>
          </p:nvPr>
        </p:nvSpPr>
        <p:spPr/>
        <p:txBody>
          <a:bodyPr/>
          <a:lstStyle/>
          <a:p>
            <a:pPr>
              <a:defRPr/>
            </a:pPr>
            <a:fld id="{52BC1BC7-2D08-4AD7-B985-9B3BD31878F8}" type="datetime1">
              <a:rPr lang="en-US" smtClean="0"/>
              <a:pPr>
                <a:defRPr/>
              </a:pPr>
              <a:t>10/21/14</a:t>
            </a:fld>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31</a:t>
            </a:fld>
            <a:endParaRPr lang="en-US" dirty="0"/>
          </a:p>
        </p:txBody>
      </p:sp>
      <p:graphicFrame>
        <p:nvGraphicFramePr>
          <p:cNvPr id="7" name="Chart 6"/>
          <p:cNvGraphicFramePr/>
          <p:nvPr/>
        </p:nvGraphicFramePr>
        <p:xfrm>
          <a:off x="152400" y="2133600"/>
          <a:ext cx="4343400" cy="2209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nvGraphicFramePr>
        <p:xfrm>
          <a:off x="4648200" y="2133600"/>
          <a:ext cx="4343400" cy="22098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228600" y="4495800"/>
            <a:ext cx="4343400" cy="1800493"/>
          </a:xfrm>
          <a:prstGeom prst="rect">
            <a:avLst/>
          </a:prstGeom>
          <a:noFill/>
        </p:spPr>
        <p:txBody>
          <a:bodyPr wrap="square" rtlCol="0">
            <a:spAutoFit/>
          </a:bodyPr>
          <a:lstStyle/>
          <a:p>
            <a:r>
              <a:rPr lang="en-US" sz="1400" dirty="0" smtClean="0">
                <a:latin typeface="Verdana" pitchFamily="34" charset="0"/>
                <a:ea typeface="Verdana" pitchFamily="34" charset="0"/>
                <a:cs typeface="Verdana" pitchFamily="34" charset="0"/>
              </a:rPr>
              <a:t>Notes:52 percent of Black males who entered 9</a:t>
            </a:r>
            <a:r>
              <a:rPr lang="en-US" sz="1400" baseline="30000" dirty="0" smtClean="0">
                <a:latin typeface="Verdana" pitchFamily="34" charset="0"/>
                <a:ea typeface="Verdana" pitchFamily="34" charset="0"/>
                <a:cs typeface="Verdana" pitchFamily="34" charset="0"/>
              </a:rPr>
              <a:t>th</a:t>
            </a:r>
            <a:r>
              <a:rPr lang="en-US" sz="1400" dirty="0" smtClean="0">
                <a:latin typeface="Verdana" pitchFamily="34" charset="0"/>
                <a:ea typeface="Verdana" pitchFamily="34" charset="0"/>
                <a:cs typeface="Verdana" pitchFamily="34" charset="0"/>
              </a:rPr>
              <a:t> grade in the 2006-07 school year graduated in four years, compared with 78 percent of White, Non-Latino males and 58 percent of Latino males. </a:t>
            </a:r>
          </a:p>
          <a:p>
            <a:endParaRPr lang="en-US" sz="1400" dirty="0" smtClean="0">
              <a:latin typeface="Verdana" pitchFamily="34" charset="0"/>
              <a:ea typeface="Verdana" pitchFamily="34" charset="0"/>
              <a:cs typeface="Verdana" pitchFamily="34" charset="0"/>
            </a:endParaRPr>
          </a:p>
          <a:p>
            <a:r>
              <a:rPr lang="en-US" sz="900" dirty="0" smtClean="0"/>
              <a:t>Source: Schott Foundation for Public Education, 2012. The Urgency of Now: The Schott 50 State Report on Public Education and Black Males. Cambridge, &lt;A: Michael Ho.</a:t>
            </a:r>
            <a:endParaRPr lang="en-US" sz="900" dirty="0"/>
          </a:p>
        </p:txBody>
      </p:sp>
      <p:sp>
        <p:nvSpPr>
          <p:cNvPr id="10" name="TextBox 9"/>
          <p:cNvSpPr txBox="1"/>
          <p:nvPr/>
        </p:nvSpPr>
        <p:spPr>
          <a:xfrm>
            <a:off x="4648200" y="4495800"/>
            <a:ext cx="4343400" cy="2015936"/>
          </a:xfrm>
          <a:prstGeom prst="rect">
            <a:avLst/>
          </a:prstGeom>
          <a:noFill/>
        </p:spPr>
        <p:txBody>
          <a:bodyPr wrap="square" rtlCol="0">
            <a:spAutoFit/>
          </a:bodyPr>
          <a:lstStyle/>
          <a:p>
            <a:r>
              <a:rPr lang="en-US" sz="1400" dirty="0" smtClean="0">
                <a:latin typeface="Verdana" pitchFamily="34" charset="0"/>
                <a:ea typeface="Verdana" pitchFamily="34" charset="0"/>
                <a:cs typeface="Verdana" pitchFamily="34" charset="0"/>
              </a:rPr>
              <a:t>Notes: The Average dropout can expect to earn an annual income of $20,242, according to the U.S. census Bureau. That’s $10,386 less than the typical high school graduate and $36,424 less than someone with a bachelor’s degree.</a:t>
            </a:r>
          </a:p>
          <a:p>
            <a:endParaRPr lang="en-US" sz="1400" dirty="0" smtClean="0">
              <a:latin typeface="Verdana" pitchFamily="34" charset="0"/>
              <a:ea typeface="Verdana" pitchFamily="34" charset="0"/>
              <a:cs typeface="Verdana" pitchFamily="34" charset="0"/>
            </a:endParaRPr>
          </a:p>
          <a:p>
            <a:r>
              <a:rPr lang="en-US" sz="900" dirty="0" smtClean="0"/>
              <a:t>Source: Frontline. “By the Numbers: Dropping  Out of High School”. September 2012. Retrieved from http://www.pbs.org/wgbh/pages/frontline/education/dropout-nation/by-thenumbers-dropping-out-of-high-school.</a:t>
            </a:r>
            <a:endParaRPr lang="en-US" sz="900"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Ways of Thinking About High School</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p:txBody>
          <a:bodyPr/>
          <a:lstStyle/>
          <a:p>
            <a:r>
              <a:rPr lang="en-US" sz="2800" dirty="0" smtClean="0"/>
              <a:t>Urban Prep: All male charter school</a:t>
            </a:r>
          </a:p>
          <a:p>
            <a:pPr lvl="1"/>
            <a:r>
              <a:rPr lang="en-US" sz="2400" dirty="0" smtClean="0"/>
              <a:t>All students wear coat and tie, incoming freshmen receive coat at ceremony</a:t>
            </a:r>
          </a:p>
          <a:p>
            <a:pPr lvl="2"/>
            <a:r>
              <a:rPr lang="en-US" dirty="0" smtClean="0"/>
              <a:t>During ceremony, successful Black adults come to pledge support for the new class</a:t>
            </a:r>
          </a:p>
          <a:p>
            <a:pPr>
              <a:buNone/>
            </a:pPr>
            <a:r>
              <a:rPr lang="en-US" sz="2800" dirty="0" smtClean="0"/>
              <a:t>“If you want to improve the outcomes for Black Males, we have to change ‘the music’, we have to change the way we do school.”</a:t>
            </a:r>
          </a:p>
          <a:p>
            <a:pPr lvl="3"/>
            <a:r>
              <a:rPr lang="en-US" dirty="0" smtClean="0"/>
              <a:t>Tim King, Founder Urban Prep Academies</a:t>
            </a:r>
          </a:p>
          <a:p>
            <a:pPr>
              <a:buNone/>
            </a:pPr>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sz="half" idx="1"/>
          </p:nvPr>
        </p:nvSpPr>
        <p:spPr>
          <a:xfrm>
            <a:off x="533400" y="1905000"/>
            <a:ext cx="4038600" cy="4525963"/>
          </a:xfrm>
        </p:spPr>
        <p:txBody>
          <a:bodyPr/>
          <a:lstStyle/>
          <a:p>
            <a:pPr>
              <a:buNone/>
            </a:pPr>
            <a:r>
              <a:rPr lang="en-US" dirty="0" smtClean="0">
                <a:solidFill>
                  <a:schemeClr val="tx1"/>
                </a:solidFill>
              </a:rPr>
              <a:t>“</a:t>
            </a:r>
            <a:r>
              <a:rPr lang="en-US" sz="2400" dirty="0" smtClean="0">
                <a:solidFill>
                  <a:schemeClr val="tx1"/>
                </a:solidFill>
              </a:rPr>
              <a:t>You’ve got to show [Black boys college campuses]. It is not real in their minds. You’ve got to take them to a dorm…they’ve got to play video games in the student center.”</a:t>
            </a:r>
          </a:p>
          <a:p>
            <a:pPr lvl="3"/>
            <a:r>
              <a:rPr lang="en-US" dirty="0" smtClean="0"/>
              <a:t>David Banks, Head, Eagle Academy Foundation</a:t>
            </a:r>
          </a:p>
        </p:txBody>
      </p:sp>
      <p:sp>
        <p:nvSpPr>
          <p:cNvPr id="6" name="Content Placeholder 5"/>
          <p:cNvSpPr>
            <a:spLocks noGrp="1"/>
          </p:cNvSpPr>
          <p:nvPr>
            <p:ph sz="half" idx="2"/>
          </p:nvPr>
        </p:nvSpPr>
        <p:spPr>
          <a:xfrm>
            <a:off x="4648200" y="1981200"/>
            <a:ext cx="4038600" cy="4525963"/>
          </a:xfrm>
        </p:spPr>
        <p:txBody>
          <a:bodyPr/>
          <a:lstStyle/>
          <a:p>
            <a:pPr>
              <a:buNone/>
            </a:pPr>
            <a:r>
              <a:rPr lang="en-US" dirty="0" smtClean="0">
                <a:solidFill>
                  <a:schemeClr val="tx1"/>
                </a:solidFill>
              </a:rPr>
              <a:t>“</a:t>
            </a:r>
            <a:r>
              <a:rPr lang="en-US" sz="2400" dirty="0" smtClean="0">
                <a:solidFill>
                  <a:schemeClr val="tx1"/>
                </a:solidFill>
              </a:rPr>
              <a:t>You get more Black men in college when you put in college prep classes, honors classes…”</a:t>
            </a:r>
          </a:p>
          <a:p>
            <a:pPr lvl="3"/>
            <a:r>
              <a:rPr lang="en-US" dirty="0" smtClean="0"/>
              <a:t>Ivory </a:t>
            </a:r>
            <a:r>
              <a:rPr lang="en-US" dirty="0" err="1" smtClean="0"/>
              <a:t>Toldson</a:t>
            </a:r>
            <a:r>
              <a:rPr lang="en-US" dirty="0" smtClean="0"/>
              <a:t>, Associate Professor of Counseling Psychology, Howard University </a:t>
            </a:r>
          </a:p>
          <a:p>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33</a:t>
            </a:fld>
            <a:endParaRPr lang="en-US" dirty="0"/>
          </a:p>
        </p:txBody>
      </p:sp>
      <p:sp>
        <p:nvSpPr>
          <p:cNvPr id="2" name="Title 1"/>
          <p:cNvSpPr>
            <a:spLocks noGrp="1"/>
          </p:cNvSpPr>
          <p:nvPr>
            <p:ph type="title" idx="4294967295"/>
          </p:nvPr>
        </p:nvSpPr>
        <p:spPr>
          <a:xfrm>
            <a:off x="0" y="914400"/>
            <a:ext cx="8229600" cy="990600"/>
          </a:xfrm>
        </p:spPr>
        <p:txBody>
          <a:bodyPr/>
          <a:lstStyle/>
          <a:p>
            <a:r>
              <a:rPr lang="en-US" sz="3600" dirty="0" smtClean="0">
                <a:solidFill>
                  <a:srgbClr val="003067"/>
                </a:solidFill>
                <a:latin typeface="Verdana" pitchFamily="34" charset="0"/>
              </a:rPr>
              <a:t>High Expectations, High Standards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Relationships Matter</a:t>
            </a:r>
            <a:endParaRPr lang="en-US" dirty="0"/>
          </a:p>
        </p:txBody>
      </p:sp>
      <p:sp>
        <p:nvSpPr>
          <p:cNvPr id="4" name="Date Placeholder 3"/>
          <p:cNvSpPr>
            <a:spLocks noGrp="1"/>
          </p:cNvSpPr>
          <p:nvPr>
            <p:ph type="dt" sz="half" idx="10"/>
          </p:nvPr>
        </p:nvSpPr>
        <p:spPr/>
        <p:txBody>
          <a:bodyPr/>
          <a:lstStyle/>
          <a:p>
            <a:pPr>
              <a:defRPr/>
            </a:pPr>
            <a:fld id="{52BC1BC7-2D08-4AD7-B985-9B3BD31878F8}" type="datetime1">
              <a:rPr lang="en-US" smtClean="0"/>
              <a:pPr>
                <a:defRPr/>
              </a:pPr>
              <a:t>10/21/14</a:t>
            </a:fld>
            <a:endParaRPr lang="en-US" dirty="0"/>
          </a:p>
        </p:txBody>
      </p:sp>
      <p:sp>
        <p:nvSpPr>
          <p:cNvPr id="7" name="Text Placeholder 6"/>
          <p:cNvSpPr>
            <a:spLocks noGrp="1"/>
          </p:cNvSpPr>
          <p:nvPr>
            <p:ph type="body" sz="quarter" idx="11"/>
          </p:nvPr>
        </p:nvSpPr>
        <p:spPr/>
        <p:txBody>
          <a:bodyPr/>
          <a:lstStyle/>
          <a:p>
            <a:r>
              <a:rPr lang="en-US" dirty="0" smtClean="0"/>
              <a:t>“The school didn’t care for us, that’s the idea we had.”</a:t>
            </a:r>
          </a:p>
          <a:p>
            <a:pPr lvl="3"/>
            <a:r>
              <a:rPr lang="en-US" dirty="0" smtClean="0"/>
              <a:t>Mike Ruff, high school graduate, DC</a:t>
            </a:r>
          </a:p>
          <a:p>
            <a:r>
              <a:rPr lang="en-US" dirty="0" smtClean="0"/>
              <a:t>“There were no personal connections in the school unless you were related to someone…”</a:t>
            </a:r>
          </a:p>
          <a:p>
            <a:pPr lvl="3"/>
            <a:r>
              <a:rPr lang="en-US" dirty="0" smtClean="0"/>
              <a:t>Darryl Briggs, College student and GED earner </a:t>
            </a:r>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4495800" y="914400"/>
            <a:ext cx="4038600" cy="4648200"/>
          </a:xfrm>
        </p:spPr>
        <p:txBody>
          <a:bodyPr/>
          <a:lstStyle/>
          <a:p>
            <a:r>
              <a:rPr lang="en-US" sz="2400" dirty="0" smtClean="0">
                <a:solidFill>
                  <a:schemeClr val="tx1"/>
                </a:solidFill>
              </a:rPr>
              <a:t>June 23, 2014, Washington Press Club</a:t>
            </a:r>
          </a:p>
          <a:p>
            <a:r>
              <a:rPr lang="en-US" sz="2400" dirty="0" smtClean="0">
                <a:solidFill>
                  <a:schemeClr val="tx1"/>
                </a:solidFill>
              </a:rPr>
              <a:t>Focus on young Black men between 18-24</a:t>
            </a:r>
          </a:p>
          <a:p>
            <a:r>
              <a:rPr lang="en-US" sz="2400" dirty="0" smtClean="0">
                <a:solidFill>
                  <a:schemeClr val="tx1"/>
                </a:solidFill>
              </a:rPr>
              <a:t>Topics include:</a:t>
            </a:r>
          </a:p>
          <a:p>
            <a:pPr lvl="1"/>
            <a:r>
              <a:rPr lang="en-US" sz="1800" dirty="0" smtClean="0"/>
              <a:t>Policies that promote access, persistence, completion</a:t>
            </a:r>
          </a:p>
          <a:p>
            <a:pPr lvl="1"/>
            <a:r>
              <a:rPr lang="en-US" sz="1800" dirty="0" smtClean="0"/>
              <a:t>Pathways to earn degrees and transition to careers</a:t>
            </a:r>
          </a:p>
          <a:p>
            <a:pPr lvl="1"/>
            <a:r>
              <a:rPr lang="en-US" sz="1800" dirty="0" smtClean="0"/>
              <a:t>Affordability and financing strategies</a:t>
            </a:r>
          </a:p>
          <a:p>
            <a:pPr lvl="1"/>
            <a:r>
              <a:rPr lang="en-US" sz="1800" dirty="0" smtClean="0"/>
              <a:t>Experiences of college-goers</a:t>
            </a:r>
            <a:endParaRPr lang="en-US" sz="1800"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35</a:t>
            </a:fld>
            <a:endParaRPr lang="en-US" dirty="0"/>
          </a:p>
        </p:txBody>
      </p:sp>
      <p:pic>
        <p:nvPicPr>
          <p:cNvPr id="6" name="Picture 3"/>
          <p:cNvPicPr>
            <a:picLocks noGrp="1" noChangeAspect="1" noChangeArrowheads="1"/>
          </p:cNvPicPr>
          <p:nvPr>
            <p:ph sz="quarter" idx="4294967295"/>
          </p:nvPr>
        </p:nvPicPr>
        <p:blipFill>
          <a:blip r:embed="rId2" cstate="print"/>
          <a:srcRect/>
          <a:stretch>
            <a:fillRect/>
          </a:stretch>
        </p:blipFill>
        <p:spPr bwMode="auto">
          <a:xfrm>
            <a:off x="327386" y="1066800"/>
            <a:ext cx="3945082" cy="51054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Perceptions Matter</a:t>
            </a:r>
            <a:br>
              <a:rPr lang="en-US" dirty="0" smtClean="0"/>
            </a:br>
            <a:endParaRPr lang="en-US" baseline="30000" dirty="0"/>
          </a:p>
        </p:txBody>
      </p:sp>
      <p:sp>
        <p:nvSpPr>
          <p:cNvPr id="5" name="Date Placeholder 4"/>
          <p:cNvSpPr>
            <a:spLocks noGrp="1"/>
          </p:cNvSpPr>
          <p:nvPr>
            <p:ph type="dt" sz="half" idx="10"/>
          </p:nvPr>
        </p:nvSpPr>
        <p:spPr/>
        <p:txBody>
          <a:bodyPr/>
          <a:lstStyle/>
          <a:p>
            <a:pPr>
              <a:defRPr/>
            </a:pPr>
            <a:fld id="{5BF3645B-A32E-4D4D-ABE8-31393CB68B9B}" type="datetime1">
              <a:rPr lang="en-US" smtClean="0"/>
              <a:pPr>
                <a:defRPr/>
              </a:pPr>
              <a:t>10/21/14</a:t>
            </a:fld>
            <a:endParaRPr lang="en-US" dirty="0"/>
          </a:p>
        </p:txBody>
      </p:sp>
      <p:sp>
        <p:nvSpPr>
          <p:cNvPr id="4" name="Text Placeholder 3"/>
          <p:cNvSpPr>
            <a:spLocks noGrp="1"/>
          </p:cNvSpPr>
          <p:nvPr>
            <p:ph type="body" sz="quarter" idx="11"/>
          </p:nvPr>
        </p:nvSpPr>
        <p:spPr/>
        <p:txBody>
          <a:bodyPr/>
          <a:lstStyle/>
          <a:p>
            <a:pPr marL="228600" indent="-228600">
              <a:spcBef>
                <a:spcPts val="600"/>
              </a:spcBef>
            </a:pPr>
            <a:r>
              <a:rPr lang="en-US" sz="1800" dirty="0" smtClean="0"/>
              <a:t>“The perceived cost of community college is even more daunting than the real figures.  In one study, the average White family believed that a year of community college costs $7,000 to $10,000, while the average Black family put the cost at $40,000 to $50,000…White families estimated the annual cost of a public four-year college at $45,000 to $50,000, while Latino families put it at $90,000.  These exaggerated perceptions can dissuade students from even applying to colleges they believe to be hopelessly unaffordable.” </a:t>
            </a:r>
            <a:r>
              <a:rPr lang="en-US" sz="1800" b="1" dirty="0" smtClean="0"/>
              <a:t>Terrell </a:t>
            </a:r>
            <a:r>
              <a:rPr lang="en-US" sz="1800" b="1" dirty="0" err="1" smtClean="0"/>
              <a:t>Strayhorn</a:t>
            </a:r>
            <a:r>
              <a:rPr lang="en-US" sz="1800" dirty="0" smtClean="0"/>
              <a:t>, Ohio State University  </a:t>
            </a:r>
          </a:p>
          <a:p>
            <a:endParaRPr lang="en-US" sz="1800" dirty="0" smtClean="0"/>
          </a:p>
          <a:p>
            <a:endParaRPr lang="en-US" sz="1800" dirty="0" smtClean="0"/>
          </a:p>
          <a:p>
            <a:endParaRPr lang="en-US" dirty="0"/>
          </a:p>
        </p:txBody>
      </p:sp>
      <p:sp>
        <p:nvSpPr>
          <p:cNvPr id="6" name="Slide Number Placeholder 5"/>
          <p:cNvSpPr>
            <a:spLocks noGrp="1"/>
          </p:cNvSpPr>
          <p:nvPr>
            <p:ph type="sldNum" sz="quarter" idx="12"/>
          </p:nvPr>
        </p:nvSpPr>
        <p:spPr/>
        <p:txBody>
          <a:bodyPr/>
          <a:lstStyle/>
          <a:p>
            <a:pPr>
              <a:defRPr/>
            </a:pPr>
            <a:fld id="{20169860-7434-4443-9030-A467C3E92756}" type="slidenum">
              <a:rPr lang="en-US" smtClean="0"/>
              <a:pPr>
                <a:defRPr/>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Interventions matter</a:t>
            </a:r>
            <a:endParaRPr lang="en-US" dirty="0"/>
          </a:p>
        </p:txBody>
      </p:sp>
      <p:sp>
        <p:nvSpPr>
          <p:cNvPr id="3" name="Date Placeholder 2"/>
          <p:cNvSpPr>
            <a:spLocks noGrp="1"/>
          </p:cNvSpPr>
          <p:nvPr>
            <p:ph type="dt" sz="half" idx="10"/>
          </p:nvPr>
        </p:nvSpPr>
        <p:spPr/>
        <p:txBody>
          <a:bodyPr/>
          <a:lstStyle/>
          <a:p>
            <a:pPr>
              <a:defRPr/>
            </a:pPr>
            <a:fld id="{38E27133-2656-442C-A1F8-6CA098FE9A32}" type="datetime1">
              <a:rPr lang="en-US" smtClean="0"/>
              <a:pPr>
                <a:defRPr/>
              </a:pPr>
              <a:t>10/21/14</a:t>
            </a:fld>
            <a:endParaRPr lang="en-US" dirty="0"/>
          </a:p>
        </p:txBody>
      </p:sp>
      <p:sp>
        <p:nvSpPr>
          <p:cNvPr id="4" name="Text Placeholder 3"/>
          <p:cNvSpPr>
            <a:spLocks noGrp="1"/>
          </p:cNvSpPr>
          <p:nvPr>
            <p:ph type="body" sz="quarter" idx="11"/>
          </p:nvPr>
        </p:nvSpPr>
        <p:spPr/>
        <p:txBody>
          <a:bodyPr/>
          <a:lstStyle/>
          <a:p>
            <a:pPr>
              <a:buNone/>
            </a:pPr>
            <a:r>
              <a:rPr lang="en-US" sz="2400" dirty="0" smtClean="0"/>
              <a:t>“A little bit of help can aid students in enrolling in college…10 text messages [sent during the summer before registration] cost about $5-$7 per student.”—Ben Castleman, University of Virginia</a:t>
            </a:r>
          </a:p>
          <a:p>
            <a:pPr>
              <a:buNone/>
            </a:pPr>
            <a:r>
              <a:rPr lang="en-US" sz="2400" dirty="0" smtClean="0"/>
              <a:t>“Researchers sent aides to tax preparer H&amp;R Block to help families complete the federal financial aid form while they were filing their taxes; the 10-minute intervention increased college-going and college-persistence by 30 percent.” .”—Ben Castleman, University of Virginia</a:t>
            </a:r>
          </a:p>
          <a:p>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pPr>
              <a:defRPr/>
            </a:pPr>
            <a:fld id="{DAAF498E-C58F-4FB5-93D2-E783CC961481}" type="datetime1">
              <a:rPr lang="en-US" smtClean="0"/>
              <a:pPr>
                <a:defRPr/>
              </a:pPr>
              <a:t>10/21/14</a:t>
            </a:fld>
            <a:endParaRPr lang="en-US" dirty="0"/>
          </a:p>
        </p:txBody>
      </p:sp>
      <p:sp>
        <p:nvSpPr>
          <p:cNvPr id="7" name="Slide Number Placeholder 6"/>
          <p:cNvSpPr>
            <a:spLocks noGrp="1"/>
          </p:cNvSpPr>
          <p:nvPr>
            <p:ph type="sldNum" sz="quarter" idx="12"/>
          </p:nvPr>
        </p:nvSpPr>
        <p:spPr/>
        <p:txBody>
          <a:bodyPr/>
          <a:lstStyle/>
          <a:p>
            <a:pPr>
              <a:defRPr/>
            </a:pPr>
            <a:fld id="{20169860-7434-4443-9030-A467C3E92756}" type="slidenum">
              <a:rPr lang="en-US" smtClean="0"/>
              <a:pPr>
                <a:defRPr/>
              </a:pPr>
              <a:t>38</a:t>
            </a:fld>
            <a:endParaRPr lang="en-US" dirty="0"/>
          </a:p>
        </p:txBody>
      </p:sp>
      <p:pic>
        <p:nvPicPr>
          <p:cNvPr id="8" name="Picture 7" descr="REVISED SOCIO-ECOLOGICAL OUTCOMES MODEL 9-17-14.jpg"/>
          <p:cNvPicPr>
            <a:picLocks noChangeAspect="1"/>
          </p:cNvPicPr>
          <p:nvPr/>
        </p:nvPicPr>
        <p:blipFill>
          <a:blip r:embed="rId3" cstate="print"/>
          <a:stretch>
            <a:fillRect/>
          </a:stretch>
        </p:blipFill>
        <p:spPr>
          <a:xfrm>
            <a:off x="0" y="0"/>
            <a:ext cx="9144000"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Tests Don’t Tell Us Enough</a:t>
            </a:r>
            <a:endParaRPr lang="en-US" dirty="0"/>
          </a:p>
        </p:txBody>
      </p:sp>
      <p:sp>
        <p:nvSpPr>
          <p:cNvPr id="5" name="Date Placeholder 4"/>
          <p:cNvSpPr>
            <a:spLocks noGrp="1"/>
          </p:cNvSpPr>
          <p:nvPr>
            <p:ph type="dt" sz="half" idx="10"/>
          </p:nvPr>
        </p:nvSpPr>
        <p:spPr/>
        <p:txBody>
          <a:bodyPr/>
          <a:lstStyle/>
          <a:p>
            <a:pPr>
              <a:defRPr/>
            </a:pPr>
            <a:fld id="{5BF3645B-A32E-4D4D-ABE8-31393CB68B9B}" type="datetime1">
              <a:rPr lang="en-US" smtClean="0"/>
              <a:pPr>
                <a:defRPr/>
              </a:pPr>
              <a:t>10/21/14</a:t>
            </a:fld>
            <a:endParaRPr lang="en-US" dirty="0"/>
          </a:p>
        </p:txBody>
      </p:sp>
      <p:sp>
        <p:nvSpPr>
          <p:cNvPr id="4" name="Text Placeholder 3"/>
          <p:cNvSpPr>
            <a:spLocks noGrp="1"/>
          </p:cNvSpPr>
          <p:nvPr>
            <p:ph type="body" sz="quarter" idx="11"/>
          </p:nvPr>
        </p:nvSpPr>
        <p:spPr/>
        <p:txBody>
          <a:bodyPr/>
          <a:lstStyle/>
          <a:p>
            <a:pPr marL="228600" indent="-228600">
              <a:buFont typeface="Arial" pitchFamily="34" charset="0"/>
              <a:buChar char="•"/>
            </a:pPr>
            <a:r>
              <a:rPr lang="en-US" sz="1800" dirty="0" smtClean="0"/>
              <a:t>“…excessive focus on standardized testing: in some states, barely missing a cut-score can strand students in remedial courses that burn up tuition dollars and provide no college credit, putting a degree even further out of reach… The notion of college-ready or not is a false dichotomy… .You’re not 100 percent ready and 100 percent not. There’s a continuum.  Even college-ready students struggle and need supports.” 	Michael Collins, Jobs for the Future</a:t>
            </a:r>
          </a:p>
          <a:p>
            <a:pPr marL="228600" indent="-228600">
              <a:buNone/>
            </a:pPr>
            <a:endParaRPr lang="en-US" sz="1800" dirty="0" smtClean="0"/>
          </a:p>
          <a:p>
            <a:pPr marL="228600" indent="-228600">
              <a:buNone/>
            </a:pPr>
            <a:endParaRPr lang="en-US" sz="1800" dirty="0" smtClean="0"/>
          </a:p>
          <a:p>
            <a:pPr marL="228600" indent="-228600"/>
            <a:endParaRPr lang="en-US" sz="1800" dirty="0" smtClean="0"/>
          </a:p>
        </p:txBody>
      </p:sp>
      <p:sp>
        <p:nvSpPr>
          <p:cNvPr id="6" name="Slide Number Placeholder 5"/>
          <p:cNvSpPr>
            <a:spLocks noGrp="1"/>
          </p:cNvSpPr>
          <p:nvPr>
            <p:ph type="sldNum" sz="quarter" idx="12"/>
          </p:nvPr>
        </p:nvSpPr>
        <p:spPr/>
        <p:txBody>
          <a:bodyPr/>
          <a:lstStyle/>
          <a:p>
            <a:pPr>
              <a:defRPr/>
            </a:pPr>
            <a:fld id="{20169860-7434-4443-9030-A467C3E92756}" type="slidenum">
              <a:rPr lang="en-US" smtClean="0"/>
              <a:pPr>
                <a:defRPr/>
              </a:pPr>
              <a:t>39</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8"/>
          <p:cNvSpPr>
            <a:spLocks noGrp="1"/>
          </p:cNvSpPr>
          <p:nvPr>
            <p:ph type="body" idx="1"/>
          </p:nvPr>
        </p:nvSpPr>
        <p:spPr bwMode="auto">
          <a:xfrm>
            <a:off x="1371600" y="1524000"/>
            <a:ext cx="3125788" cy="650875"/>
          </a:xfrm>
          <a:noFill/>
          <a:ln>
            <a:miter lim="800000"/>
            <a:headEnd/>
            <a:tailEnd/>
          </a:ln>
        </p:spPr>
        <p:txBody>
          <a:bodyPr vert="horz" wrap="square" lIns="91440" tIns="45720" rIns="91440" bIns="45720" numCol="1" anchorCtr="0" compatLnSpc="1">
            <a:prstTxWarp prst="textNoShape">
              <a:avLst/>
            </a:prstTxWarp>
          </a:bodyPr>
          <a:lstStyle/>
          <a:p>
            <a:pPr algn="ctr" eaLnBrk="1" hangingPunct="1"/>
            <a:r>
              <a:rPr lang="en-US" dirty="0" smtClean="0"/>
              <a:t>30% of students</a:t>
            </a:r>
            <a:br>
              <a:rPr lang="en-US" dirty="0" smtClean="0"/>
            </a:br>
            <a:r>
              <a:rPr lang="en-US" dirty="0" smtClean="0"/>
              <a:t> go to college</a:t>
            </a:r>
          </a:p>
        </p:txBody>
      </p:sp>
      <p:sp>
        <p:nvSpPr>
          <p:cNvPr id="18435" name="Content Placeholder 9"/>
          <p:cNvSpPr>
            <a:spLocks noGrp="1"/>
          </p:cNvSpPr>
          <p:nvPr>
            <p:ph sz="half" idx="2"/>
          </p:nvPr>
        </p:nvSpPr>
        <p:spPr bwMode="auto">
          <a:noFill/>
          <a:ln>
            <a:miter lim="800000"/>
            <a:headEnd/>
            <a:tailEnd/>
          </a:ln>
        </p:spPr>
        <p:txBody>
          <a:bodyPr vert="horz" wrap="square" lIns="91440" tIns="45720" rIns="91440" bIns="45720" numCol="1" anchor="t" anchorCtr="0" compatLnSpc="1">
            <a:prstTxWarp prst="textNoShape">
              <a:avLst/>
            </a:prstTxWarp>
          </a:bodyPr>
          <a:lstStyle/>
          <a:p>
            <a:pPr>
              <a:spcBef>
                <a:spcPts val="600"/>
              </a:spcBef>
            </a:pPr>
            <a:r>
              <a:rPr lang="en-US" sz="1800" b="1" dirty="0" smtClean="0"/>
              <a:t>Poverty</a:t>
            </a:r>
            <a:r>
              <a:rPr lang="en-US" sz="1800" dirty="0" smtClean="0"/>
              <a:t> culture</a:t>
            </a:r>
          </a:p>
          <a:p>
            <a:pPr>
              <a:spcBef>
                <a:spcPts val="600"/>
              </a:spcBef>
            </a:pPr>
            <a:r>
              <a:rPr lang="en-US" sz="1800" b="1" dirty="0" smtClean="0"/>
              <a:t>Transient</a:t>
            </a:r>
            <a:r>
              <a:rPr lang="en-US" sz="1800" dirty="0" smtClean="0"/>
              <a:t> population</a:t>
            </a:r>
          </a:p>
          <a:p>
            <a:r>
              <a:rPr lang="en-US" sz="1800" b="1" dirty="0" smtClean="0"/>
              <a:t>Attendance</a:t>
            </a:r>
            <a:r>
              <a:rPr lang="en-US" sz="1800" dirty="0" smtClean="0"/>
              <a:t> – it’s a problem</a:t>
            </a:r>
          </a:p>
          <a:p>
            <a:r>
              <a:rPr lang="en-US" sz="1800" b="1" dirty="0" smtClean="0"/>
              <a:t>Grades</a:t>
            </a:r>
            <a:r>
              <a:rPr lang="en-US" sz="1800" dirty="0" smtClean="0"/>
              <a:t> – Pass/Fail attitude</a:t>
            </a:r>
          </a:p>
          <a:p>
            <a:pPr>
              <a:spcBef>
                <a:spcPts val="600"/>
              </a:spcBef>
            </a:pPr>
            <a:r>
              <a:rPr lang="en-US" sz="1800" b="1" dirty="0" smtClean="0"/>
              <a:t>High School Graduation </a:t>
            </a:r>
            <a:r>
              <a:rPr lang="en-US" sz="1800" dirty="0" smtClean="0"/>
              <a:t>“Get student to graduation”</a:t>
            </a:r>
          </a:p>
          <a:p>
            <a:pPr>
              <a:spcBef>
                <a:spcPts val="600"/>
              </a:spcBef>
            </a:pPr>
            <a:r>
              <a:rPr lang="en-US" sz="1800" b="1" dirty="0" smtClean="0"/>
              <a:t>Outlook</a:t>
            </a:r>
            <a:br>
              <a:rPr lang="en-US" sz="1800" b="1" dirty="0" smtClean="0"/>
            </a:br>
            <a:r>
              <a:rPr lang="en-US" sz="1800" dirty="0" smtClean="0"/>
              <a:t>“Do what you can to get by” </a:t>
            </a:r>
            <a:r>
              <a:rPr lang="en-US" sz="1800" b="1" dirty="0" smtClean="0"/>
              <a:t>Technology</a:t>
            </a:r>
            <a:r>
              <a:rPr lang="en-US" sz="1800" dirty="0" smtClean="0"/>
              <a:t> – not using school email</a:t>
            </a:r>
          </a:p>
          <a:p>
            <a:pPr eaLnBrk="1" hangingPunct="1"/>
            <a:r>
              <a:rPr lang="en-US" sz="1800" b="1" dirty="0" smtClean="0"/>
              <a:t>Children as Adults </a:t>
            </a:r>
            <a:br>
              <a:rPr lang="en-US" sz="1800" b="1" dirty="0" smtClean="0"/>
            </a:br>
            <a:r>
              <a:rPr lang="en-US" sz="1800" dirty="0" smtClean="0"/>
              <a:t>(without the knowledge)</a:t>
            </a:r>
          </a:p>
          <a:p>
            <a:pPr eaLnBrk="1" hangingPunct="1"/>
            <a:endParaRPr lang="en-US" sz="1800" dirty="0" smtClean="0"/>
          </a:p>
        </p:txBody>
      </p:sp>
      <p:sp>
        <p:nvSpPr>
          <p:cNvPr id="18436" name="Text Placeholder 10"/>
          <p:cNvSpPr>
            <a:spLocks noGrp="1"/>
          </p:cNvSpPr>
          <p:nvPr>
            <p:ph type="body" sz="quarter" idx="3"/>
          </p:nvPr>
        </p:nvSpPr>
        <p:spPr bwMode="auto">
          <a:xfrm>
            <a:off x="5638800" y="1524000"/>
            <a:ext cx="3048000" cy="650875"/>
          </a:xfrm>
          <a:noFill/>
          <a:ln>
            <a:miter lim="800000"/>
            <a:headEnd/>
            <a:tailEnd/>
          </a:ln>
        </p:spPr>
        <p:txBody>
          <a:bodyPr vert="horz" wrap="square" lIns="91440" tIns="45720" rIns="91440" bIns="45720" numCol="1" anchorCtr="0" compatLnSpc="1">
            <a:prstTxWarp prst="textNoShape">
              <a:avLst/>
            </a:prstTxWarp>
          </a:bodyPr>
          <a:lstStyle/>
          <a:p>
            <a:pPr algn="ctr" eaLnBrk="1" hangingPunct="1"/>
            <a:r>
              <a:rPr lang="en-US" dirty="0" smtClean="0"/>
              <a:t>70% of students </a:t>
            </a:r>
            <a:br>
              <a:rPr lang="en-US" dirty="0" smtClean="0"/>
            </a:br>
            <a:r>
              <a:rPr lang="en-US" dirty="0" smtClean="0"/>
              <a:t>go to college</a:t>
            </a:r>
          </a:p>
        </p:txBody>
      </p:sp>
      <p:sp>
        <p:nvSpPr>
          <p:cNvPr id="18437" name="Content Placeholder 11"/>
          <p:cNvSpPr>
            <a:spLocks noGrp="1"/>
          </p:cNvSpPr>
          <p:nvPr>
            <p:ph sz="quarter" idx="4"/>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1800" b="1" dirty="0" smtClean="0"/>
              <a:t>Middle class </a:t>
            </a:r>
            <a:r>
              <a:rPr lang="en-US" sz="1800" dirty="0" smtClean="0"/>
              <a:t>culture</a:t>
            </a:r>
          </a:p>
          <a:p>
            <a:r>
              <a:rPr lang="en-US" sz="1800" b="1" dirty="0" smtClean="0"/>
              <a:t>Non-Transient</a:t>
            </a:r>
            <a:r>
              <a:rPr lang="en-US" sz="1800" dirty="0" smtClean="0"/>
              <a:t> population</a:t>
            </a:r>
          </a:p>
          <a:p>
            <a:r>
              <a:rPr lang="en-US" sz="1800" b="1" dirty="0" smtClean="0"/>
              <a:t>Attendance</a:t>
            </a:r>
            <a:r>
              <a:rPr lang="en-US" sz="1800" dirty="0" smtClean="0"/>
              <a:t> – not an issue</a:t>
            </a:r>
          </a:p>
          <a:p>
            <a:r>
              <a:rPr lang="en-US" sz="1800" b="1" dirty="0" smtClean="0"/>
              <a:t>Grades</a:t>
            </a:r>
            <a:r>
              <a:rPr lang="en-US" sz="1800" dirty="0" smtClean="0"/>
              <a:t> – A/B attitude</a:t>
            </a:r>
          </a:p>
          <a:p>
            <a:r>
              <a:rPr lang="en-US" sz="1800" b="1" dirty="0" smtClean="0"/>
              <a:t>High School Graduation </a:t>
            </a:r>
            <a:r>
              <a:rPr lang="en-US" sz="1800" dirty="0" smtClean="0"/>
              <a:t>“Student will graduate”</a:t>
            </a:r>
          </a:p>
          <a:p>
            <a:r>
              <a:rPr lang="en-US" sz="1800" b="1" dirty="0" smtClean="0"/>
              <a:t>Outlook</a:t>
            </a:r>
            <a:br>
              <a:rPr lang="en-US" sz="1800" b="1" dirty="0" smtClean="0"/>
            </a:br>
            <a:r>
              <a:rPr lang="en-US" sz="1800" dirty="0" smtClean="0"/>
              <a:t>“Work your way up”</a:t>
            </a:r>
          </a:p>
          <a:p>
            <a:pPr eaLnBrk="1" hangingPunct="1"/>
            <a:r>
              <a:rPr lang="en-US" sz="1800" b="1" dirty="0" smtClean="0"/>
              <a:t>Technology</a:t>
            </a:r>
            <a:r>
              <a:rPr lang="en-US" sz="1800" dirty="0" smtClean="0"/>
              <a:t> – use school email</a:t>
            </a:r>
          </a:p>
          <a:p>
            <a:pPr eaLnBrk="1" hangingPunct="1"/>
            <a:r>
              <a:rPr lang="en-US" sz="1800" b="1" dirty="0" smtClean="0"/>
              <a:t>Children who are Children </a:t>
            </a:r>
            <a:br>
              <a:rPr lang="en-US" sz="1800" b="1" dirty="0" smtClean="0"/>
            </a:br>
            <a:endParaRPr lang="en-US" sz="1800" dirty="0" smtClean="0"/>
          </a:p>
          <a:p>
            <a:pPr eaLnBrk="1" hangingPunct="1"/>
            <a:endParaRPr lang="en-US" dirty="0" smtClean="0"/>
          </a:p>
          <a:p>
            <a:pPr eaLnBrk="1" hangingPunct="1"/>
            <a:endParaRPr lang="en-US" dirty="0" smtClean="0"/>
          </a:p>
        </p:txBody>
      </p:sp>
      <p:sp>
        <p:nvSpPr>
          <p:cNvPr id="3" name="Date Placeholder 2"/>
          <p:cNvSpPr>
            <a:spLocks noGrp="1"/>
          </p:cNvSpPr>
          <p:nvPr>
            <p:ph type="dt" sz="quarter" idx="10"/>
          </p:nvPr>
        </p:nvSpPr>
        <p:spPr/>
        <p:txBody>
          <a:bodyPr/>
          <a:lstStyle/>
          <a:p>
            <a:pPr>
              <a:defRPr/>
            </a:pPr>
            <a:fld id="{E4B801BE-C5DB-4ED2-96BC-2D3DD3DCF765}" type="datetime1">
              <a:rPr lang="en-US"/>
              <a:pPr>
                <a:defRPr/>
              </a:pPr>
              <a:t>10/21/14</a:t>
            </a:fld>
            <a:endParaRPr lang="en-US" dirty="0"/>
          </a:p>
        </p:txBody>
      </p:sp>
      <p:sp>
        <p:nvSpPr>
          <p:cNvPr id="5" name="Slide Number Placeholder 4"/>
          <p:cNvSpPr>
            <a:spLocks noGrp="1"/>
          </p:cNvSpPr>
          <p:nvPr>
            <p:ph type="sldNum" sz="quarter" idx="4294967295"/>
          </p:nvPr>
        </p:nvSpPr>
        <p:spPr>
          <a:xfrm>
            <a:off x="152400" y="6492875"/>
            <a:ext cx="457200" cy="288925"/>
          </a:xfrm>
          <a:prstGeom prst="rect">
            <a:avLst/>
          </a:prstGeom>
        </p:spPr>
        <p:txBody>
          <a:bodyPr/>
          <a:lstStyle/>
          <a:p>
            <a:pPr>
              <a:defRPr/>
            </a:pPr>
            <a:fld id="{43C7BA36-80D6-4E30-A05C-CB6A1CCDB540}" type="slidenum">
              <a:rPr lang="en-US"/>
              <a:pPr>
                <a:defRPr/>
              </a:pPr>
              <a:t>40</a:t>
            </a:fld>
            <a:endParaRPr lang="en-US" dirty="0"/>
          </a:p>
        </p:txBody>
      </p:sp>
      <p:pic>
        <p:nvPicPr>
          <p:cNvPr id="14" name="Picture 13" descr="Black_youngMan_23334_photooptions.bmp"/>
          <p:cNvPicPr>
            <a:picLocks noChangeAspect="1"/>
          </p:cNvPicPr>
          <p:nvPr/>
        </p:nvPicPr>
        <p:blipFill>
          <a:blip r:embed="rId3" cstate="print"/>
          <a:stretch>
            <a:fillRect/>
          </a:stretch>
        </p:blipFill>
        <p:spPr>
          <a:xfrm>
            <a:off x="457200" y="1143000"/>
            <a:ext cx="930275" cy="1041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descr="Black_youngMan_23334_photooptions.bmp"/>
          <p:cNvPicPr>
            <a:picLocks noChangeAspect="1"/>
          </p:cNvPicPr>
          <p:nvPr/>
        </p:nvPicPr>
        <p:blipFill>
          <a:blip r:embed="rId3" cstate="print"/>
          <a:stretch>
            <a:fillRect/>
          </a:stretch>
        </p:blipFill>
        <p:spPr>
          <a:xfrm>
            <a:off x="4648200" y="1143000"/>
            <a:ext cx="930275" cy="1041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442" name="Rectangle 9"/>
          <p:cNvSpPr>
            <a:spLocks noChangeArrowheads="1"/>
          </p:cNvSpPr>
          <p:nvPr/>
        </p:nvSpPr>
        <p:spPr bwMode="auto">
          <a:xfrm>
            <a:off x="1447800" y="533400"/>
            <a:ext cx="5848350" cy="646113"/>
          </a:xfrm>
          <a:prstGeom prst="rect">
            <a:avLst/>
          </a:prstGeom>
          <a:noFill/>
          <a:ln w="9525">
            <a:noFill/>
            <a:miter lim="800000"/>
            <a:headEnd/>
            <a:tailEnd/>
          </a:ln>
        </p:spPr>
        <p:txBody>
          <a:bodyPr wrap="none">
            <a:spAutoFit/>
          </a:bodyPr>
          <a:lstStyle/>
          <a:p>
            <a:pPr algn="ctr" eaLnBrk="0" hangingPunct="0"/>
            <a:r>
              <a:rPr lang="en-US" sz="3600" b="1" dirty="0">
                <a:solidFill>
                  <a:srgbClr val="003067"/>
                </a:solidFill>
                <a:latin typeface="Verdana" pitchFamily="34" charset="0"/>
              </a:rPr>
              <a:t>A Tale of Two Schools</a:t>
            </a:r>
          </a:p>
        </p:txBody>
      </p:sp>
      <p:sp>
        <p:nvSpPr>
          <p:cNvPr id="11" name="Rectangle 10"/>
          <p:cNvSpPr/>
          <p:nvPr/>
        </p:nvSpPr>
        <p:spPr>
          <a:xfrm>
            <a:off x="609600" y="6096000"/>
            <a:ext cx="8193088" cy="276225"/>
          </a:xfrm>
          <a:prstGeom prst="rect">
            <a:avLst/>
          </a:prstGeom>
        </p:spPr>
        <p:txBody>
          <a:bodyPr>
            <a:spAutoFit/>
          </a:bodyPr>
          <a:lstStyle/>
          <a:p>
            <a:pPr>
              <a:defRPr/>
            </a:pPr>
            <a:r>
              <a:rPr lang="en-US" sz="1200" dirty="0">
                <a:latin typeface="+mn-lt"/>
                <a:cs typeface="+mn-cs"/>
              </a:rPr>
              <a:t>Source: Millett conversation with a high school guidance counselor in May </a:t>
            </a:r>
            <a:r>
              <a:rPr lang="en-US" sz="1200" dirty="0" smtClean="0">
                <a:latin typeface="+mn-lt"/>
                <a:cs typeface="+mn-cs"/>
              </a:rPr>
              <a:t>2014 </a:t>
            </a:r>
            <a:endParaRPr lang="en-US" sz="1200" dirty="0">
              <a:latin typeface="+mn-lt"/>
              <a:cs typeface="+mn-cs"/>
            </a:endParaRP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Contact us</a:t>
            </a:r>
            <a:endParaRPr lang="en-US" dirty="0"/>
          </a:p>
        </p:txBody>
      </p:sp>
      <p:sp>
        <p:nvSpPr>
          <p:cNvPr id="4" name="Date Placeholder 3"/>
          <p:cNvSpPr>
            <a:spLocks noGrp="1"/>
          </p:cNvSpPr>
          <p:nvPr>
            <p:ph type="dt" sz="half" idx="10"/>
          </p:nvPr>
        </p:nvSpPr>
        <p:spPr/>
        <p:txBody>
          <a:bodyPr/>
          <a:lstStyle/>
          <a:p>
            <a:pPr>
              <a:defRPr/>
            </a:pPr>
            <a:fld id="{52BC1BC7-2D08-4AD7-B985-9B3BD31878F8}" type="datetime1">
              <a:rPr lang="en-US" smtClean="0"/>
              <a:pPr>
                <a:defRPr/>
              </a:pPr>
              <a:t>10/21/14</a:t>
            </a:fld>
            <a:endParaRPr lang="en-US" dirty="0"/>
          </a:p>
        </p:txBody>
      </p:sp>
      <p:sp>
        <p:nvSpPr>
          <p:cNvPr id="7" name="Text Placeholder 6"/>
          <p:cNvSpPr>
            <a:spLocks noGrp="1"/>
          </p:cNvSpPr>
          <p:nvPr>
            <p:ph type="body" sz="quarter" idx="11"/>
          </p:nvPr>
        </p:nvSpPr>
        <p:spPr/>
        <p:txBody>
          <a:bodyPr/>
          <a:lstStyle/>
          <a:p>
            <a:r>
              <a:rPr lang="en-US" dirty="0" smtClean="0"/>
              <a:t>For more information, including Statistical Profiles and Policy Notes: </a:t>
            </a:r>
            <a:r>
              <a:rPr lang="en-US" dirty="0" smtClean="0">
                <a:hlinkClick r:id="rId2"/>
              </a:rPr>
              <a:t>www.ets/org/achievementgap</a:t>
            </a:r>
            <a:endParaRPr lang="en-US" dirty="0" smtClean="0"/>
          </a:p>
          <a:p>
            <a:r>
              <a:rPr lang="en-US" dirty="0" smtClean="0"/>
              <a:t>To receive information on our next symposium: contact Jonathan Rochkind at jrochkind@ets.org</a:t>
            </a:r>
            <a:endParaRPr lang="en-US" dirty="0"/>
          </a:p>
        </p:txBody>
      </p:sp>
      <p:sp>
        <p:nvSpPr>
          <p:cNvPr id="5" name="Slide Number Placeholder 4"/>
          <p:cNvSpPr>
            <a:spLocks noGrp="1"/>
          </p:cNvSpPr>
          <p:nvPr>
            <p:ph type="sldNum" sz="quarter" idx="12"/>
          </p:nvPr>
        </p:nvSpPr>
        <p:spPr/>
        <p:txBody>
          <a:bodyPr/>
          <a:lstStyle/>
          <a:p>
            <a:pPr>
              <a:defRPr/>
            </a:pPr>
            <a:fld id="{20169860-7434-4443-9030-A467C3E92756}" type="slidenum">
              <a:rPr lang="en-US" smtClean="0"/>
              <a:pPr>
                <a:defRPr/>
              </a:pPr>
              <a:t>41</a:t>
            </a:fld>
            <a:endParaRPr lang="en-US" dirty="0"/>
          </a:p>
        </p:txBody>
      </p:sp>
    </p:spTree>
  </p:cSld>
  <p:clrMapOvr>
    <a:masterClrMapping/>
  </p:clrMapOvr>
</p:sld>
</file>

<file path=ppt/theme/theme1.xml><?xml version="1.0" encoding="utf-8"?>
<a:theme xmlns:a="http://schemas.openxmlformats.org/drawingml/2006/main" name="ETS_PPT_Publ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defPPr>
      </a:lstStyle>
    </a:tx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1274EFB241D5A449B1AF95D56FD81E5C" ma:contentTypeVersion="1" ma:contentTypeDescription="Create a new document." ma:contentTypeScope="" ma:versionID="2308888ac54e91642f09904f0b9e98c2">
  <xsd:schema xmlns:xsd="http://www.w3.org/2001/XMLSchema" xmlns:xs="http://www.w3.org/2001/XMLSchema" xmlns:p="http://schemas.microsoft.com/office/2006/metadata/properties" xmlns:ns2="638e50ce-21c4-4be1-95ee-a88dae84c89e" targetNamespace="http://schemas.microsoft.com/office/2006/metadata/properties" ma:root="true" ma:fieldsID="3a184c5b9051087b39cdeed380795c73" ns2:_="">
    <xsd:import namespace="638e50ce-21c4-4be1-95ee-a88dae84c89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8e50ce-21c4-4be1-95ee-a88dae84c89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documentManagement>
    <_dlc_DocIdUrl xmlns="638e50ce-21c4-4be1-95ee-a88dae84c89e">
      <Url>https://sharepoint.etslan.org/mpa/_layouts/DocIdRedir.aspx?ID=SJ56KXQ6EE55-2-154</Url>
      <Description>SJ56KXQ6EE55-2-154</Description>
    </_dlc_DocIdUrl>
    <_dlc_DocId xmlns="638e50ce-21c4-4be1-95ee-a88dae84c89e">SJ56KXQ6EE55-2-154</_dlc_DocId>
  </documentManagement>
</p:properties>
</file>

<file path=customXml/itemProps1.xml><?xml version="1.0" encoding="utf-8"?>
<ds:datastoreItem xmlns:ds="http://schemas.openxmlformats.org/officeDocument/2006/customXml" ds:itemID="{B1BAF3E5-1429-45D2-8B24-C688EF264BAD}">
  <ds:schemaRefs>
    <ds:schemaRef ds:uri="http://schemas.microsoft.com/sharepoint/events"/>
  </ds:schemaRefs>
</ds:datastoreItem>
</file>

<file path=customXml/itemProps2.xml><?xml version="1.0" encoding="utf-8"?>
<ds:datastoreItem xmlns:ds="http://schemas.openxmlformats.org/officeDocument/2006/customXml" ds:itemID="{F6B095EC-3B88-4214-BBBD-FCF4AA9492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8e50ce-21c4-4be1-95ee-a88dae84c8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45D643B-F8AE-46FA-93B4-863FD3E8FE12}">
  <ds:schemaRefs>
    <ds:schemaRef ds:uri="http://schemas.microsoft.com/sharepoint/v3/contenttype/forms"/>
  </ds:schemaRefs>
</ds:datastoreItem>
</file>

<file path=customXml/itemProps4.xml><?xml version="1.0" encoding="utf-8"?>
<ds:datastoreItem xmlns:ds="http://schemas.openxmlformats.org/officeDocument/2006/customXml" ds:itemID="{6B6ADE88-8E35-4C96-B2F3-E34AEEA6D3CB}">
  <ds:schemaRefs>
    <ds:schemaRef ds:uri="http://schemas.microsoft.com/office/2006/metadata/properties"/>
    <ds:schemaRef ds:uri="638e50ce-21c4-4be1-95ee-a88dae84c89e"/>
  </ds:schemaRefs>
</ds:datastoreItem>
</file>

<file path=docProps/app.xml><?xml version="1.0" encoding="utf-8"?>
<Properties xmlns="http://schemas.openxmlformats.org/officeDocument/2006/extended-properties" xmlns:vt="http://schemas.openxmlformats.org/officeDocument/2006/docPropsVTypes">
  <Template/>
  <TotalTime>16787</TotalTime>
  <Words>2623</Words>
  <Application>Microsoft Macintosh PowerPoint</Application>
  <PresentationFormat>On-screen Show (4:3)</PresentationFormat>
  <Paragraphs>336</Paragraphs>
  <Slides>41</Slides>
  <Notes>4</Notes>
  <HiddenSlides>0</HiddenSlides>
  <MMClips>0</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ETS_PPT_Public</vt:lpstr>
      <vt:lpstr>Custom Design</vt:lpstr>
      <vt:lpstr>Advancing Success for Black Males: Learning from the ETS Promoting Promising Practices Series  Jonathan Rochkind Senior Director Policy Evaluation Research Center  Educational Testing Service </vt:lpstr>
      <vt:lpstr>ETS Mission</vt:lpstr>
      <vt:lpstr>PowerPoint Presentation</vt:lpstr>
      <vt:lpstr> PERC Research Projects  2014</vt:lpstr>
      <vt:lpstr>PERC: Applying Research to Practice  2014</vt:lpstr>
      <vt:lpstr>Producing Policy Research</vt:lpstr>
      <vt:lpstr>Addressing Achievement Gaps Symposiums</vt:lpstr>
      <vt:lpstr>Overview</vt:lpstr>
      <vt:lpstr>Promoting Promising Practices</vt:lpstr>
      <vt:lpstr>Highlights from the symposiums</vt:lpstr>
      <vt:lpstr>PowerPoint Presentation</vt:lpstr>
      <vt:lpstr>Socio-Economic Concerns</vt:lpstr>
      <vt:lpstr>Low Income Black Boys Have a Wider Gap in Reading Scores</vt:lpstr>
      <vt:lpstr>Early Development Concerns</vt:lpstr>
      <vt:lpstr>Focus on Solutions </vt:lpstr>
      <vt:lpstr>Focus on Solutions</vt:lpstr>
      <vt:lpstr>Pre-K to 3rd Grade Pipeline Example</vt:lpstr>
      <vt:lpstr>Policy Recommendations</vt:lpstr>
      <vt:lpstr>PowerPoint Presentation</vt:lpstr>
      <vt:lpstr>The Facts: Percent of Boys Age 9-13 Who…</vt:lpstr>
      <vt:lpstr>Higher Suspension Rates, Newer Teachers</vt:lpstr>
      <vt:lpstr>PowerPoint Presentation</vt:lpstr>
      <vt:lpstr>Perceptions Matter</vt:lpstr>
      <vt:lpstr>Education Matters</vt:lpstr>
      <vt:lpstr>Forging a Counter-Narrative</vt:lpstr>
      <vt:lpstr>Forging a Counter-Narrative</vt:lpstr>
      <vt:lpstr>Mentors and Role Models </vt:lpstr>
      <vt:lpstr>Discussed Proposals </vt:lpstr>
      <vt:lpstr>PowerPoint Presentation</vt:lpstr>
      <vt:lpstr>The Facts: Percent of High School Aged Boys Who:</vt:lpstr>
      <vt:lpstr>Low Graduation Rates, Low Earnings</vt:lpstr>
      <vt:lpstr>New Ways of Thinking About High School</vt:lpstr>
      <vt:lpstr>High Expectations, High Standards</vt:lpstr>
      <vt:lpstr>Relationships Matter</vt:lpstr>
      <vt:lpstr>PowerPoint Presentation</vt:lpstr>
      <vt:lpstr>Perceptions Matter </vt:lpstr>
      <vt:lpstr>Interventions matter</vt:lpstr>
      <vt:lpstr>PowerPoint Presentation</vt:lpstr>
      <vt:lpstr>Tests Don’t Tell Us Enough</vt:lpstr>
      <vt:lpstr>PowerPoint Presentation</vt:lpstr>
      <vt:lpstr>Contact us</vt:lpstr>
    </vt:vector>
  </TitlesOfParts>
  <Company>ETS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Rochkind</dc:creator>
  <cp:lastModifiedBy>Matthew Rein</cp:lastModifiedBy>
  <cp:revision>154</cp:revision>
  <dcterms:created xsi:type="dcterms:W3CDTF">2014-02-07T15:01:46Z</dcterms:created>
  <dcterms:modified xsi:type="dcterms:W3CDTF">2014-10-21T18:23:30Z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0x0101001274EFB241D5A449B1AF95D56FD81E5C</vt:lpwstr>
  </property>
  <property fmtid="{D5CDD505-2E9C-101B-9397-08002B2CF9AE}" pid="3" name="_dlc_DocIdItemGuid">
    <vt:lpwstr>824b9dfd-df3e-496b-9219-803409cfa930</vt:lpwstr>
  </property>
</Properties>
</file>