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0" r:id="rId4"/>
    <p:sldId id="265" r:id="rId5"/>
    <p:sldId id="307" r:id="rId6"/>
    <p:sldId id="283" r:id="rId7"/>
    <p:sldId id="297" r:id="rId8"/>
    <p:sldId id="294" r:id="rId9"/>
    <p:sldId id="298" r:id="rId10"/>
    <p:sldId id="299" r:id="rId11"/>
    <p:sldId id="300" r:id="rId12"/>
    <p:sldId id="301" r:id="rId13"/>
    <p:sldId id="296" r:id="rId14"/>
    <p:sldId id="302" r:id="rId15"/>
    <p:sldId id="308" r:id="rId16"/>
    <p:sldId id="305" r:id="rId17"/>
    <p:sldId id="288" r:id="rId18"/>
    <p:sldId id="285" r:id="rId19"/>
    <p:sldId id="287" r:id="rId20"/>
    <p:sldId id="286" r:id="rId21"/>
    <p:sldId id="284" r:id="rId22"/>
    <p:sldId id="309" r:id="rId23"/>
    <p:sldId id="306" r:id="rId24"/>
    <p:sldId id="291" r:id="rId25"/>
    <p:sldId id="281" r:id="rId26"/>
    <p:sldId id="312" r:id="rId27"/>
    <p:sldId id="311" r:id="rId28"/>
    <p:sldId id="267" r:id="rId29"/>
    <p:sldId id="310" r:id="rId30"/>
    <p:sldId id="262" r:id="rId31"/>
    <p:sldId id="268" r:id="rId32"/>
    <p:sldId id="269" r:id="rId33"/>
    <p:sldId id="270" r:id="rId34"/>
    <p:sldId id="271" r:id="rId35"/>
    <p:sldId id="272" r:id="rId36"/>
    <p:sldId id="273" r:id="rId37"/>
    <p:sldId id="275" r:id="rId38"/>
    <p:sldId id="274" r:id="rId39"/>
    <p:sldId id="278" r:id="rId40"/>
    <p:sldId id="279" r:id="rId41"/>
    <p:sldId id="304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184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37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E1C26-4EEC-42F3-B50B-08324429F388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99713-D22A-4F34-9332-34EF32F9C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60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E1C26-4EEC-42F3-B50B-08324429F388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99713-D22A-4F34-9332-34EF32F9C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303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E1C26-4EEC-42F3-B50B-08324429F388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99713-D22A-4F34-9332-34EF32F9C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014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E1C26-4EEC-42F3-B50B-08324429F388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99713-D22A-4F34-9332-34EF32F9C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121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E1C26-4EEC-42F3-B50B-08324429F388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99713-D22A-4F34-9332-34EF32F9C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002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E1C26-4EEC-42F3-B50B-08324429F388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99713-D22A-4F34-9332-34EF32F9C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648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E1C26-4EEC-42F3-B50B-08324429F388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99713-D22A-4F34-9332-34EF32F9C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58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E1C26-4EEC-42F3-B50B-08324429F388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99713-D22A-4F34-9332-34EF32F9C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659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E1C26-4EEC-42F3-B50B-08324429F388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99713-D22A-4F34-9332-34EF32F9C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836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E1C26-4EEC-42F3-B50B-08324429F388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99713-D22A-4F34-9332-34EF32F9C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23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E1C26-4EEC-42F3-B50B-08324429F388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99713-D22A-4F34-9332-34EF32F9C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07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E1C26-4EEC-42F3-B50B-08324429F388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99713-D22A-4F34-9332-34EF32F9C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825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arcconline.org/sites/parcc/files/PARCCAccessibilityFeaturesandAccommodationsManualNovember2013.pdf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arcconline.org/sites/parcc/files/PARCCAccessibilityFeaturesandAccommodationsManualNovember2013.pdf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ractice.parcc.testnav.com/" TargetMode="External"/><Relationship Id="rId3" Type="http://schemas.openxmlformats.org/officeDocument/2006/relationships/hyperlink" Target="http://parcc.pearson.com/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marylandonlinetesting.org/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arcconline.org/sites/parcc/files/Technology%20Guidelines%20for%20PARCC%20Assessments%20v%204_2%20May%202014.pdf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0748" y="1676400"/>
            <a:ext cx="8991600" cy="25146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PARCC Next Generation </a:t>
            </a:r>
            <a:br>
              <a:rPr lang="en-US" sz="4000" b="1" dirty="0" smtClean="0"/>
            </a:br>
            <a:r>
              <a:rPr lang="en-US" sz="4000" b="1" dirty="0" smtClean="0"/>
              <a:t>Online Assessments: </a:t>
            </a:r>
            <a:br>
              <a:rPr lang="en-US" sz="4000" b="1" dirty="0" smtClean="0"/>
            </a:br>
            <a:r>
              <a:rPr lang="en-US" sz="4000" b="1" dirty="0" smtClean="0"/>
              <a:t>Opportunities, Challenges, and </a:t>
            </a:r>
            <a:br>
              <a:rPr lang="en-US" sz="4000" b="1" dirty="0" smtClean="0"/>
            </a:br>
            <a:r>
              <a:rPr lang="en-US" sz="4000" b="1" dirty="0" smtClean="0"/>
              <a:t>Lessons Learned from the 2014 Field Test</a:t>
            </a:r>
            <a:br>
              <a:rPr lang="en-US" sz="4000" b="1" dirty="0" smtClean="0"/>
            </a:br>
            <a:endParaRPr lang="en-US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4876800"/>
            <a:ext cx="6934200" cy="1752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MAG 2014</a:t>
            </a:r>
            <a:br>
              <a:rPr lang="en-US" dirty="0" smtClean="0"/>
            </a:br>
            <a:r>
              <a:rPr lang="en-US" dirty="0" smtClean="0"/>
              <a:t>Dale Cornelius, Project Manager</a:t>
            </a:r>
            <a:br>
              <a:rPr lang="en-US" dirty="0" smtClean="0"/>
            </a:br>
            <a:r>
              <a:rPr lang="en-US" dirty="0" smtClean="0"/>
              <a:t>Maryland State Department of Education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072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10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Maryland’s History With Online Testing 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7"/>
            <a:ext cx="8229600" cy="4525963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National Leader in online testing: online since 2007</a:t>
            </a:r>
          </a:p>
          <a:p>
            <a:r>
              <a:rPr lang="en-US" sz="2800" b="1" dirty="0" smtClean="0"/>
              <a:t>All MD state tests (except MSA math) have been offered online for years.</a:t>
            </a:r>
          </a:p>
          <a:p>
            <a:r>
              <a:rPr lang="en-US" sz="2800" b="1" dirty="0" smtClean="0"/>
              <a:t>MD was one of first states to use Technology-Enhanced Items on a high-stakes assessment (MSA Science).</a:t>
            </a:r>
          </a:p>
          <a:p>
            <a:r>
              <a:rPr lang="en-US" sz="2800" b="1" dirty="0" smtClean="0"/>
              <a:t>MD helped lead effort to develop accessibility and interoperability standards for online testing systems (known as APIP), adopted by many states, non-profits, and private companies.</a:t>
            </a:r>
          </a:p>
          <a:p>
            <a:endParaRPr lang="en-US" sz="2800" b="1" dirty="0" smtClean="0"/>
          </a:p>
          <a:p>
            <a:pPr marL="0" indent="0"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153831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The 2014 PARCC Field Test 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525963"/>
          </a:xfrm>
        </p:spPr>
        <p:txBody>
          <a:bodyPr>
            <a:normAutofit lnSpcReduction="10000"/>
          </a:bodyPr>
          <a:lstStyle/>
          <a:p>
            <a:r>
              <a:rPr lang="en-US" sz="4000" b="1" dirty="0" smtClean="0"/>
              <a:t>MD was only state to test in every school (7 schools unable to participate)</a:t>
            </a:r>
          </a:p>
          <a:p>
            <a:r>
              <a:rPr lang="en-US" sz="4000" b="1" dirty="0" smtClean="0"/>
              <a:t>Half of the schools tested online (1 or more groups)</a:t>
            </a:r>
          </a:p>
          <a:p>
            <a:pPr marL="0" indent="0">
              <a:buNone/>
            </a:pPr>
            <a:r>
              <a:rPr lang="en-US" sz="4000" b="1" dirty="0" smtClean="0"/>
              <a:t/>
            </a:r>
            <a:br>
              <a:rPr lang="en-US" sz="4000" b="1" dirty="0" smtClean="0"/>
            </a:br>
            <a:endParaRPr lang="en-US" sz="40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120196"/>
              </p:ext>
            </p:extLst>
          </p:nvPr>
        </p:nvGraphicFramePr>
        <p:xfrm>
          <a:off x="685800" y="4643470"/>
          <a:ext cx="7620000" cy="20621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35115"/>
                <a:gridCol w="1163359"/>
                <a:gridCol w="1221526"/>
              </a:tblGrid>
              <a:tr h="10310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PARCC Field Tests Administered in Maryland</a:t>
                      </a:r>
                      <a:endParaRPr lang="en-US" sz="2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Online</a:t>
                      </a:r>
                      <a:endParaRPr lang="en-US" sz="2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Paper</a:t>
                      </a:r>
                      <a:endParaRPr lang="en-US" sz="2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310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 </a:t>
                      </a:r>
                      <a:endParaRPr lang="en-US" sz="2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65,122</a:t>
                      </a:r>
                      <a:endParaRPr lang="en-US" sz="2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33,154</a:t>
                      </a:r>
                      <a:endParaRPr lang="en-US" sz="2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3926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PARCC: Opportunities and Challenges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86800" cy="4525963"/>
          </a:xfrm>
        </p:spPr>
        <p:txBody>
          <a:bodyPr>
            <a:noAutofit/>
          </a:bodyPr>
          <a:lstStyle/>
          <a:p>
            <a:r>
              <a:rPr lang="en-US" sz="4400" b="1" dirty="0" smtClean="0"/>
              <a:t>Part I: New </a:t>
            </a:r>
            <a:r>
              <a:rPr lang="en-US" sz="4400" b="1" dirty="0"/>
              <a:t>Accessibility and Accommodations Options</a:t>
            </a:r>
          </a:p>
          <a:p>
            <a:r>
              <a:rPr lang="en-US" sz="4400" b="1" dirty="0" smtClean="0"/>
              <a:t>Part II: New Item Types: Technology Enhanced Items</a:t>
            </a:r>
          </a:p>
          <a:p>
            <a:r>
              <a:rPr lang="en-US" sz="4400" b="1" dirty="0" smtClean="0"/>
              <a:t>Part III: New Modes of Delivery</a:t>
            </a:r>
          </a:p>
          <a:p>
            <a:r>
              <a:rPr lang="en-US" sz="4400" b="1" dirty="0" smtClean="0"/>
              <a:t>Part IV: Creating Digital Equity in Schools</a:t>
            </a:r>
            <a:br>
              <a:rPr lang="en-US" sz="4400" b="1" dirty="0" smtClean="0"/>
            </a:b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3856635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Part I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27237"/>
            <a:ext cx="83820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800" b="1" dirty="0"/>
              <a:t>New Accessibility and Accommodations Options</a:t>
            </a:r>
          </a:p>
          <a:p>
            <a:pPr marL="0" indent="0">
              <a:buNone/>
            </a:pPr>
            <a:r>
              <a:rPr lang="en-US" sz="4800" b="1" dirty="0" smtClean="0"/>
              <a:t/>
            </a:r>
            <a:br>
              <a:rPr lang="en-US" sz="4800" b="1" dirty="0" smtClean="0"/>
            </a:b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820822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New Accessibility Features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Autofit/>
          </a:bodyPr>
          <a:lstStyle/>
          <a:p>
            <a:r>
              <a:rPr lang="en-US" sz="2400" b="1" dirty="0"/>
              <a:t>On PARCC technology-based assessments, accessibility features are tools or preferences that are either </a:t>
            </a:r>
            <a:r>
              <a:rPr lang="en-US" sz="2400" b="1" dirty="0" smtClean="0"/>
              <a:t>built </a:t>
            </a:r>
            <a:r>
              <a:rPr lang="en-US" sz="2400" b="1" dirty="0"/>
              <a:t>into the assessment system or provided externally by test administrators. </a:t>
            </a:r>
            <a:endParaRPr lang="en-US" sz="2400" b="1" dirty="0" smtClean="0"/>
          </a:p>
          <a:p>
            <a:r>
              <a:rPr lang="en-US" sz="2400" b="1" dirty="0" smtClean="0"/>
              <a:t>Accessibility </a:t>
            </a:r>
            <a:r>
              <a:rPr lang="en-US" sz="2400" b="1" dirty="0"/>
              <a:t>features can </a:t>
            </a:r>
            <a:r>
              <a:rPr lang="en-US" sz="2400" b="1" dirty="0" smtClean="0"/>
              <a:t>be </a:t>
            </a:r>
            <a:r>
              <a:rPr lang="en-US" sz="2400" b="1" dirty="0"/>
              <a:t>used by any student taking the PARCC assessments (i.e., students with and without disabilities, gifted </a:t>
            </a:r>
            <a:r>
              <a:rPr lang="en-US" sz="2400" b="1" dirty="0" smtClean="0"/>
              <a:t>students</a:t>
            </a:r>
            <a:r>
              <a:rPr lang="en-US" sz="2400" b="1" dirty="0"/>
              <a:t>, English learners, and English learners with disabilities). </a:t>
            </a:r>
            <a:endParaRPr lang="en-US" sz="2400" b="1" dirty="0" smtClean="0"/>
          </a:p>
          <a:p>
            <a:r>
              <a:rPr lang="en-US" sz="2400" b="1" dirty="0" smtClean="0"/>
              <a:t>Since </a:t>
            </a:r>
            <a:r>
              <a:rPr lang="en-US" sz="2400" b="1" dirty="0"/>
              <a:t>the accessibility features are </a:t>
            </a:r>
            <a:r>
              <a:rPr lang="en-US" sz="2400" b="1" dirty="0" smtClean="0"/>
              <a:t>intended </a:t>
            </a:r>
            <a:r>
              <a:rPr lang="en-US" sz="2400" b="1" dirty="0"/>
              <a:t>for all students, they are not classified as accommodations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599701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The PARCC Accessibility System</a:t>
            </a:r>
            <a:endParaRPr lang="en-US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2" t="12302" r="21021" b="14286"/>
          <a:stretch/>
        </p:blipFill>
        <p:spPr bwMode="auto">
          <a:xfrm>
            <a:off x="228600" y="1066800"/>
            <a:ext cx="8763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6776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152400"/>
            <a:ext cx="84839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/>
              <a:t>Accessibility Features for All Students</a:t>
            </a:r>
            <a:endParaRPr lang="en-US" sz="40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5234395"/>
              </p:ext>
            </p:extLst>
          </p:nvPr>
        </p:nvGraphicFramePr>
        <p:xfrm>
          <a:off x="254391" y="860286"/>
          <a:ext cx="8610600" cy="5410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0200"/>
                <a:gridCol w="2870200"/>
                <a:gridCol w="2870200"/>
              </a:tblGrid>
              <a:tr h="83868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Support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Description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Identified</a:t>
                      </a:r>
                      <a:r>
                        <a:rPr lang="en-US" sz="2400" baseline="0" dirty="0" smtClean="0"/>
                        <a:t> in Advance by PNP</a:t>
                      </a:r>
                      <a:endParaRPr lang="en-US" sz="2400" dirty="0"/>
                    </a:p>
                  </a:txBody>
                  <a:tcPr/>
                </a:tc>
              </a:tr>
              <a:tr h="48590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General</a:t>
                      </a:r>
                      <a:r>
                        <a:rPr lang="en-US" sz="2400" baseline="0" dirty="0" smtClean="0"/>
                        <a:t> Masking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The student creates a custom “mask” to </a:t>
                      </a:r>
                    </a:p>
                    <a:p>
                      <a:r>
                        <a:rPr lang="en-US" sz="2400" dirty="0" smtClean="0"/>
                        <a:t>electronically cover portions of test items, </a:t>
                      </a:r>
                    </a:p>
                    <a:p>
                      <a:r>
                        <a:rPr lang="en-US" sz="2400" dirty="0" smtClean="0"/>
                        <a:t>including passages, as needed.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Yes</a:t>
                      </a:r>
                      <a:endParaRPr lang="en-US" sz="2400" dirty="0"/>
                    </a:p>
                  </a:txBody>
                  <a:tcPr/>
                </a:tc>
              </a:tr>
              <a:tr h="48590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Highlight</a:t>
                      </a:r>
                      <a:r>
                        <a:rPr lang="en-US" sz="2400" baseline="0" dirty="0" smtClean="0"/>
                        <a:t> Tool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The student highlights text as needed to recall </a:t>
                      </a:r>
                    </a:p>
                    <a:p>
                      <a:r>
                        <a:rPr lang="en-US" sz="2400" dirty="0" smtClean="0"/>
                        <a:t>and/or emphasize.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0774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85543"/>
              </p:ext>
            </p:extLst>
          </p:nvPr>
        </p:nvGraphicFramePr>
        <p:xfrm>
          <a:off x="533400" y="1600200"/>
          <a:ext cx="8305800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8600"/>
                <a:gridCol w="2768600"/>
                <a:gridCol w="2768600"/>
              </a:tblGrid>
              <a:tr h="485140">
                <a:tc>
                  <a:txBody>
                    <a:bodyPr/>
                    <a:lstStyle/>
                    <a:p>
                      <a:r>
                        <a:rPr lang="en-US" dirty="0" smtClean="0"/>
                        <a:t>Support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Identified</a:t>
                      </a:r>
                      <a:r>
                        <a:rPr lang="en-US" baseline="0" dirty="0" smtClean="0"/>
                        <a:t> in Advance by PNP</a:t>
                      </a:r>
                      <a:endParaRPr lang="en-US" dirty="0"/>
                    </a:p>
                  </a:txBody>
                  <a:tcPr/>
                </a:tc>
              </a:tr>
              <a:tr h="4851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Line Reader Tool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The students uses onscreen tool to assist in</a:t>
                      </a:r>
                    </a:p>
                    <a:p>
                      <a:r>
                        <a:rPr lang="en-US" b="1" dirty="0" smtClean="0"/>
                        <a:t>reading by raising and lowering the tool for </a:t>
                      </a:r>
                    </a:p>
                    <a:p>
                      <a:r>
                        <a:rPr lang="en-US" b="1" dirty="0" smtClean="0"/>
                        <a:t>each line of text onscreen.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851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Headphones or Noise Buffers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The</a:t>
                      </a:r>
                      <a:r>
                        <a:rPr lang="en-US" sz="2400" baseline="0" dirty="0" smtClean="0"/>
                        <a:t> student uses headphones or noise buffers to minimize distraction, access </a:t>
                      </a:r>
                      <a:r>
                        <a:rPr lang="en-US" sz="2400" baseline="0" dirty="0" err="1" smtClean="0"/>
                        <a:t>embeded</a:t>
                      </a:r>
                      <a:r>
                        <a:rPr lang="en-US" sz="2400" baseline="0" dirty="0" smtClean="0"/>
                        <a:t> text-to-speech.</a:t>
                      </a:r>
                      <a:endParaRPr 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4800" y="492195"/>
            <a:ext cx="838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/>
              <a:t>Accessibility Features for All (</a:t>
            </a:r>
            <a:r>
              <a:rPr lang="en-US" sz="4000" b="1" dirty="0" err="1" smtClean="0"/>
              <a:t>con’t</a:t>
            </a:r>
            <a:r>
              <a:rPr lang="en-US" sz="4000" b="1" dirty="0" smtClean="0"/>
              <a:t>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449240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5810203"/>
              </p:ext>
            </p:extLst>
          </p:nvPr>
        </p:nvGraphicFramePr>
        <p:xfrm>
          <a:off x="533400" y="1600200"/>
          <a:ext cx="83058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4200"/>
                <a:gridCol w="2743200"/>
                <a:gridCol w="2438400"/>
              </a:tblGrid>
              <a:tr h="485140">
                <a:tc>
                  <a:txBody>
                    <a:bodyPr/>
                    <a:lstStyle/>
                    <a:p>
                      <a:r>
                        <a:rPr lang="en-US" dirty="0" smtClean="0"/>
                        <a:t>Support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Identified</a:t>
                      </a:r>
                      <a:r>
                        <a:rPr lang="en-US" baseline="0" dirty="0" smtClean="0"/>
                        <a:t> in Advance by PNP</a:t>
                      </a:r>
                      <a:endParaRPr lang="en-US" dirty="0"/>
                    </a:p>
                  </a:txBody>
                  <a:tcPr/>
                </a:tc>
              </a:tr>
              <a:tr h="4851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Magnification/Enlargement </a:t>
                      </a:r>
                    </a:p>
                    <a:p>
                      <a:r>
                        <a:rPr lang="en-US" b="1" dirty="0" smtClean="0"/>
                        <a:t>Device</a:t>
                      </a:r>
                    </a:p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The student enlarges text and graphics </a:t>
                      </a:r>
                    </a:p>
                    <a:p>
                      <a:r>
                        <a:rPr lang="en-US" b="1" dirty="0" smtClean="0"/>
                        <a:t>onscreen, up to 400% (while preserving clarity, </a:t>
                      </a:r>
                    </a:p>
                    <a:p>
                      <a:r>
                        <a:rPr lang="en-US" b="1" dirty="0" smtClean="0"/>
                        <a:t>contrast, and color).</a:t>
                      </a:r>
                    </a:p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8514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NotePad</a:t>
                      </a:r>
                      <a:r>
                        <a:rPr lang="en-US" sz="2400" dirty="0" smtClean="0"/>
                        <a:t>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The student writes and edits notes using </a:t>
                      </a:r>
                    </a:p>
                    <a:p>
                      <a:r>
                        <a:rPr lang="en-US" sz="2400" dirty="0" smtClean="0"/>
                        <a:t>embedded </a:t>
                      </a:r>
                      <a:r>
                        <a:rPr lang="en-US" sz="2400" dirty="0" err="1" smtClean="0"/>
                        <a:t>NotePad</a:t>
                      </a:r>
                      <a:r>
                        <a:rPr lang="en-US" sz="2400" dirty="0" smtClean="0"/>
                        <a:t> application.</a:t>
                      </a:r>
                    </a:p>
                    <a:p>
                      <a:endParaRPr 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4800" y="492195"/>
            <a:ext cx="838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/>
              <a:t>Accessibility Features for All (</a:t>
            </a:r>
            <a:r>
              <a:rPr lang="en-US" sz="4000" b="1" dirty="0" err="1" smtClean="0"/>
              <a:t>con’t</a:t>
            </a:r>
            <a:r>
              <a:rPr lang="en-US" sz="4000" b="1" dirty="0" smtClean="0"/>
              <a:t>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67753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072007"/>
              </p:ext>
            </p:extLst>
          </p:nvPr>
        </p:nvGraphicFramePr>
        <p:xfrm>
          <a:off x="533400" y="1600200"/>
          <a:ext cx="8305800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8600"/>
                <a:gridCol w="2768600"/>
                <a:gridCol w="2768600"/>
              </a:tblGrid>
              <a:tr h="485140">
                <a:tc>
                  <a:txBody>
                    <a:bodyPr/>
                    <a:lstStyle/>
                    <a:p>
                      <a:r>
                        <a:rPr lang="en-US" dirty="0" smtClean="0"/>
                        <a:t>Support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Identified</a:t>
                      </a:r>
                      <a:r>
                        <a:rPr lang="en-US" baseline="0" dirty="0" smtClean="0"/>
                        <a:t> in Advance by PNP</a:t>
                      </a:r>
                      <a:endParaRPr lang="en-US" dirty="0"/>
                    </a:p>
                  </a:txBody>
                  <a:tcPr/>
                </a:tc>
              </a:tr>
              <a:tr h="4851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Pop-up Glossary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The</a:t>
                      </a:r>
                      <a:r>
                        <a:rPr lang="en-US" b="1" baseline="0" dirty="0" smtClean="0"/>
                        <a:t> student is able to view definitions of pre-selected, construct-relevant words by selecting a hyperlink on screen via pop-up text box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851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Redirect Student to the Test </a:t>
                      </a:r>
                    </a:p>
                    <a:p>
                      <a:r>
                        <a:rPr lang="en-US" sz="2400" dirty="0" smtClean="0"/>
                        <a:t>(by test administrator)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The test administrator redirects the student’s </a:t>
                      </a:r>
                    </a:p>
                    <a:p>
                      <a:r>
                        <a:rPr lang="en-US" sz="2400" dirty="0" smtClean="0"/>
                        <a:t>attention to the test without coaching or </a:t>
                      </a:r>
                    </a:p>
                    <a:p>
                      <a:r>
                        <a:rPr lang="en-US" sz="2400" dirty="0" smtClean="0"/>
                        <a:t>assisting the student in any way.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4800" y="492195"/>
            <a:ext cx="838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/>
              <a:t>Accessibility Features for All (</a:t>
            </a:r>
            <a:r>
              <a:rPr lang="en-US" sz="4000" b="1" dirty="0" err="1" smtClean="0"/>
              <a:t>con’t</a:t>
            </a:r>
            <a:r>
              <a:rPr lang="en-US" sz="4000" b="1" dirty="0" smtClean="0"/>
              <a:t>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11692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4884675"/>
              </p:ext>
            </p:extLst>
          </p:nvPr>
        </p:nvGraphicFramePr>
        <p:xfrm>
          <a:off x="533400" y="1600200"/>
          <a:ext cx="830580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8600"/>
                <a:gridCol w="2768600"/>
                <a:gridCol w="2768600"/>
              </a:tblGrid>
              <a:tr h="485140">
                <a:tc>
                  <a:txBody>
                    <a:bodyPr/>
                    <a:lstStyle/>
                    <a:p>
                      <a:r>
                        <a:rPr lang="en-US" dirty="0" smtClean="0"/>
                        <a:t>Support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Identified</a:t>
                      </a:r>
                      <a:r>
                        <a:rPr lang="en-US" baseline="0" dirty="0" smtClean="0"/>
                        <a:t> in Advance by PNP</a:t>
                      </a:r>
                      <a:endParaRPr lang="en-US" dirty="0"/>
                    </a:p>
                  </a:txBody>
                  <a:tcPr/>
                </a:tc>
              </a:tr>
              <a:tr h="4851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Spell Checker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Spell Checker The student uses spell-check software.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851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Text-to-Speech for the </a:t>
                      </a:r>
                    </a:p>
                    <a:p>
                      <a:r>
                        <a:rPr lang="en-US" sz="2400" dirty="0" smtClean="0"/>
                        <a:t>Mathematics Assessments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Text is read aloud to the student using </a:t>
                      </a:r>
                    </a:p>
                    <a:p>
                      <a:r>
                        <a:rPr lang="en-US" sz="2400" dirty="0" smtClean="0"/>
                        <a:t>embedded text-to-speech software. Student </a:t>
                      </a:r>
                    </a:p>
                    <a:p>
                      <a:r>
                        <a:rPr lang="en-US" sz="2400" dirty="0" smtClean="0"/>
                        <a:t>must be tested in a separate setting if unable </a:t>
                      </a:r>
                    </a:p>
                    <a:p>
                      <a:r>
                        <a:rPr lang="en-US" sz="2400" dirty="0" smtClean="0"/>
                        <a:t>to wear headphones.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4800" y="492195"/>
            <a:ext cx="838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/>
              <a:t>Accessibility Features for All (</a:t>
            </a:r>
            <a:r>
              <a:rPr lang="en-US" sz="4000" b="1" dirty="0" err="1" smtClean="0"/>
              <a:t>con’t</a:t>
            </a:r>
            <a:r>
              <a:rPr lang="en-US" sz="4000" b="1" dirty="0" smtClean="0"/>
              <a:t>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66251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152400"/>
            <a:ext cx="848399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/>
              <a:t>Accommodations Options Identified in Advance (for students with IEPs, etc.)</a:t>
            </a:r>
            <a:endParaRPr lang="en-US" sz="4000" dirty="0"/>
          </a:p>
        </p:txBody>
      </p:sp>
      <p:sp>
        <p:nvSpPr>
          <p:cNvPr id="2" name="TextBox 1"/>
          <p:cNvSpPr txBox="1"/>
          <p:nvPr/>
        </p:nvSpPr>
        <p:spPr>
          <a:xfrm>
            <a:off x="533399" y="1483775"/>
            <a:ext cx="817919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/>
              <a:t>Refreshable Braille displays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/>
              <a:t>Text-to-speech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/>
              <a:t>American Sign Language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/>
              <a:t>Descriptive video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/>
              <a:t>Closed captioning of multimedia passages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/>
              <a:t>Tactile graphics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/>
              <a:t>Word prediction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/>
              <a:t>For </a:t>
            </a:r>
            <a:r>
              <a:rPr lang="en-US" sz="2800" b="1" dirty="0"/>
              <a:t>more information: </a:t>
            </a:r>
            <a:r>
              <a:rPr lang="en-US" sz="2800" b="1" dirty="0">
                <a:hlinkClick r:id="rId2"/>
              </a:rPr>
              <a:t>http://</a:t>
            </a:r>
            <a:r>
              <a:rPr lang="en-US" sz="2800" b="1" dirty="0" smtClean="0">
                <a:hlinkClick r:id="rId2"/>
              </a:rPr>
              <a:t>parcconline.org/sites/parcc/files/PARCCAccessibilityFeaturesandAccommodationsManualNovember2013.pdf</a:t>
            </a:r>
            <a:endParaRPr lang="en-US" sz="2800" b="1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3058037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4800" y="184419"/>
            <a:ext cx="838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4000" b="1" dirty="0" smtClean="0"/>
              <a:t>For a Complete List of Accessibility and Accommodations Features</a:t>
            </a:r>
            <a:endParaRPr lang="en-US" sz="4000" dirty="0"/>
          </a:p>
        </p:txBody>
      </p:sp>
      <p:sp>
        <p:nvSpPr>
          <p:cNvPr id="2" name="Rectangle 1"/>
          <p:cNvSpPr/>
          <p:nvPr/>
        </p:nvSpPr>
        <p:spPr>
          <a:xfrm>
            <a:off x="457200" y="1905000"/>
            <a:ext cx="8382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/>
              <a:t>Download the PARCC ACCESSIBILITY FEATURES AND </a:t>
            </a:r>
          </a:p>
          <a:p>
            <a:r>
              <a:rPr lang="en-US" sz="4400" b="1" dirty="0"/>
              <a:t>ACCOMMODATIONS MANUAL</a:t>
            </a:r>
          </a:p>
        </p:txBody>
      </p:sp>
      <p:sp>
        <p:nvSpPr>
          <p:cNvPr id="6" name="Rectangle 5"/>
          <p:cNvSpPr/>
          <p:nvPr/>
        </p:nvSpPr>
        <p:spPr>
          <a:xfrm>
            <a:off x="477129" y="5553670"/>
            <a:ext cx="6248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parcconline.org/sites/parcc/files/PARCCAccessibilityFeaturesandAccommodationsManualNovember2013.pdf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787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Part II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27237"/>
            <a:ext cx="83820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800" b="1" dirty="0" smtClean="0"/>
              <a:t>New Item Types: </a:t>
            </a:r>
            <a:r>
              <a:rPr lang="en-US" sz="4400" b="1" dirty="0" smtClean="0"/>
              <a:t>Technology Enhanced Items</a:t>
            </a:r>
          </a:p>
          <a:p>
            <a:pPr marL="0" indent="0">
              <a:buNone/>
            </a:pPr>
            <a:r>
              <a:rPr lang="en-US" sz="4800" b="1" dirty="0" smtClean="0"/>
              <a:t/>
            </a:r>
            <a:br>
              <a:rPr lang="en-US" sz="4800" b="1" dirty="0" smtClean="0"/>
            </a:b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752208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610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5400" b="1" dirty="0" smtClean="0"/>
              <a:t>New Item Types:</a:t>
            </a:r>
            <a:br>
              <a:rPr lang="en-US" sz="5400" b="1" dirty="0" smtClean="0"/>
            </a:br>
            <a:r>
              <a:rPr lang="en-US" sz="5400" b="1" dirty="0" smtClean="0"/>
              <a:t>Technology </a:t>
            </a:r>
            <a:r>
              <a:rPr lang="en-US" sz="5400" b="1" dirty="0"/>
              <a:t>Enhance </a:t>
            </a:r>
            <a:r>
              <a:rPr lang="en-US" sz="5400" b="1" dirty="0" smtClean="0"/>
              <a:t>Items (TEIs)</a:t>
            </a:r>
            <a:endParaRPr lang="en-US" sz="5400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4604564"/>
              </p:ext>
            </p:extLst>
          </p:nvPr>
        </p:nvGraphicFramePr>
        <p:xfrm>
          <a:off x="228600" y="1524000"/>
          <a:ext cx="8763000" cy="5200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1500"/>
                <a:gridCol w="4381500"/>
              </a:tblGrid>
              <a:tr h="69294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Challenges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Opportunities</a:t>
                      </a:r>
                      <a:endParaRPr lang="en-US" sz="2400" dirty="0"/>
                    </a:p>
                  </a:txBody>
                  <a:tcPr/>
                </a:tc>
              </a:tr>
              <a:tr h="1708632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New</a:t>
                      </a:r>
                      <a:r>
                        <a:rPr lang="en-US" sz="2400" b="1" baseline="0" dirty="0" smtClean="0"/>
                        <a:t> Item Types: </a:t>
                      </a:r>
                      <a:r>
                        <a:rPr lang="en-US" sz="2400" dirty="0" smtClean="0"/>
                        <a:t>Students need to become </a:t>
                      </a:r>
                      <a:r>
                        <a:rPr lang="en-US" sz="2400" baseline="0" dirty="0" smtClean="0"/>
                        <a:t>familiar with the format of the new, online item types.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TEIs: Ability</a:t>
                      </a:r>
                      <a:r>
                        <a:rPr lang="en-US" sz="2400" baseline="0" dirty="0" smtClean="0"/>
                        <a:t> to a</a:t>
                      </a:r>
                      <a:r>
                        <a:rPr lang="en-US" sz="2400" dirty="0" smtClean="0"/>
                        <a:t>ssess deeper</a:t>
                      </a:r>
                      <a:r>
                        <a:rPr lang="en-US" sz="2400" baseline="0" dirty="0" smtClean="0"/>
                        <a:t> levels of learning and understanding as opposed to traditional multiple choice and constructed response.  Unlimited opportunity.</a:t>
                      </a:r>
                      <a:endParaRPr lang="en-US" sz="2400" dirty="0"/>
                    </a:p>
                  </a:txBody>
                  <a:tcPr/>
                </a:tc>
              </a:tr>
              <a:tr h="2221222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New Tools</a:t>
                      </a:r>
                      <a:r>
                        <a:rPr lang="en-US" sz="2400" b="1" baseline="0" dirty="0" smtClean="0"/>
                        <a:t> and Functionality: </a:t>
                      </a:r>
                      <a:r>
                        <a:rPr lang="en-US" sz="2400" dirty="0" smtClean="0"/>
                        <a:t>Students need experience practicing</a:t>
                      </a:r>
                      <a:r>
                        <a:rPr lang="en-US" sz="2400" baseline="0" dirty="0" smtClean="0"/>
                        <a:t> online so that they become comfortable with the online tools and user interface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aseline="0" dirty="0" smtClean="0"/>
                        <a:t>TEI: More engaging and interesting to most students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6308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5400" b="1" dirty="0"/>
              <a:t>Technology </a:t>
            </a:r>
            <a:r>
              <a:rPr lang="en-US" sz="5400" b="1" dirty="0" smtClean="0"/>
              <a:t>Enhanced </a:t>
            </a:r>
            <a:r>
              <a:rPr lang="en-US" sz="5400" b="1" dirty="0"/>
              <a:t>Items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Autofit/>
          </a:bodyPr>
          <a:lstStyle/>
          <a:p>
            <a:r>
              <a:rPr lang="en-US" sz="4800" b="1" dirty="0"/>
              <a:t>Becoming Familiar With PARCC Online Question </a:t>
            </a:r>
            <a:r>
              <a:rPr lang="en-US" sz="4800" b="1" dirty="0" smtClean="0"/>
              <a:t>Types</a:t>
            </a:r>
          </a:p>
          <a:p>
            <a:r>
              <a:rPr lang="en-US" sz="4800" b="1" dirty="0" smtClean="0"/>
              <a:t>Two sites to bookmark:</a:t>
            </a:r>
            <a:r>
              <a:rPr lang="en-US" sz="4800" b="1" dirty="0"/>
              <a:t> </a:t>
            </a:r>
            <a:endParaRPr lang="en-US" sz="4800" b="1" dirty="0" smtClean="0"/>
          </a:p>
          <a:p>
            <a:pPr lvl="1"/>
            <a:r>
              <a:rPr lang="en-US" sz="4400" b="1" dirty="0" smtClean="0">
                <a:hlinkClick r:id="rId2"/>
              </a:rPr>
              <a:t>practice.parcc.testnav.com</a:t>
            </a:r>
            <a:endParaRPr lang="en-US" sz="4400" b="1" dirty="0"/>
          </a:p>
          <a:p>
            <a:pPr lvl="1"/>
            <a:r>
              <a:rPr lang="en-US" sz="4800" b="1" dirty="0" smtClean="0">
                <a:hlinkClick r:id="rId3"/>
              </a:rPr>
              <a:t>http</a:t>
            </a:r>
            <a:r>
              <a:rPr lang="en-US" sz="4800" b="1" dirty="0">
                <a:hlinkClick r:id="rId3"/>
              </a:rPr>
              <a:t>://parcc.pearson.com</a:t>
            </a:r>
            <a:r>
              <a:rPr lang="en-US" sz="4800" b="1" dirty="0" smtClean="0">
                <a:hlinkClick r:id="rId3"/>
              </a:rPr>
              <a:t>/</a:t>
            </a:r>
            <a:endParaRPr lang="en-US" sz="4800" b="1" dirty="0" smtClean="0"/>
          </a:p>
          <a:p>
            <a:pPr marL="457200" lvl="1" indent="0">
              <a:buNone/>
            </a:pPr>
            <a:r>
              <a:rPr lang="en-US" sz="4800" b="1" dirty="0" smtClean="0"/>
              <a:t/>
            </a:r>
            <a:br>
              <a:rPr lang="en-US" sz="4800" b="1" dirty="0" smtClean="0"/>
            </a:b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1160408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5400" b="1" dirty="0" smtClean="0"/>
              <a:t>New English Language Arts Question Types and Tools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534400" cy="4525963"/>
          </a:xfrm>
        </p:spPr>
        <p:txBody>
          <a:bodyPr>
            <a:noAutofit/>
          </a:bodyPr>
          <a:lstStyle/>
          <a:p>
            <a:r>
              <a:rPr lang="en-US" sz="2800" b="1" u="sng" dirty="0" smtClean="0"/>
              <a:t>PARCC Sample Set Grades 3-5 ELA</a:t>
            </a:r>
            <a:r>
              <a:rPr lang="en-US" sz="2800" b="1" u="sng" dirty="0"/>
              <a:t>: </a:t>
            </a:r>
            <a:r>
              <a:rPr lang="en-US" sz="2800" b="1" dirty="0"/>
              <a:t>http://practice.parcc.testnav.com/</a:t>
            </a:r>
            <a:endParaRPr lang="en-US" sz="2800" b="1" dirty="0" smtClean="0"/>
          </a:p>
          <a:p>
            <a:r>
              <a:rPr lang="en-US" sz="2800" b="1" dirty="0"/>
              <a:t>Drag and drop</a:t>
            </a:r>
          </a:p>
          <a:p>
            <a:r>
              <a:rPr lang="en-US" sz="2800" b="1" dirty="0" smtClean="0"/>
              <a:t>Constructed Response Editors (Microsoft Word type tools).  And what is the point of the editor?  Wills students get points for bolding or putting font in italics?  To be determined?</a:t>
            </a:r>
          </a:p>
          <a:p>
            <a:endParaRPr lang="en-US" sz="2800" b="1" dirty="0"/>
          </a:p>
          <a:p>
            <a:pPr marL="0" indent="0">
              <a:buNone/>
            </a:pPr>
            <a:r>
              <a:rPr lang="en-US" sz="2800" b="1" dirty="0" smtClean="0"/>
              <a:t>Do your third graders know how to keyboard?  If so, they probably learned in second grade, right?</a:t>
            </a:r>
            <a:br>
              <a:rPr lang="en-US" sz="2800" b="1" dirty="0" smtClean="0"/>
            </a:b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342996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5400" b="1" dirty="0" smtClean="0"/>
              <a:t>New English Language Arts Question Types and Tools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86800" cy="4525963"/>
          </a:xfrm>
        </p:spPr>
        <p:txBody>
          <a:bodyPr>
            <a:noAutofit/>
          </a:bodyPr>
          <a:lstStyle/>
          <a:p>
            <a:r>
              <a:rPr lang="en-US" sz="2800" b="1" u="sng" dirty="0" smtClean="0"/>
              <a:t>PARCC Sample Set Grades 6-8 ELA</a:t>
            </a:r>
            <a:r>
              <a:rPr lang="en-US" sz="2800" b="1" u="sng" dirty="0"/>
              <a:t>: </a:t>
            </a:r>
            <a:r>
              <a:rPr lang="en-US" sz="2800" b="1" dirty="0"/>
              <a:t>http://practice.parcc.testnav.com/</a:t>
            </a:r>
            <a:endParaRPr lang="en-US" sz="2800" b="1" dirty="0" smtClean="0"/>
          </a:p>
          <a:p>
            <a:r>
              <a:rPr lang="en-US" sz="2800" b="1" dirty="0"/>
              <a:t>Drag and drop </a:t>
            </a:r>
            <a:endParaRPr lang="en-US" sz="2800" b="1" dirty="0" smtClean="0"/>
          </a:p>
          <a:p>
            <a:r>
              <a:rPr lang="en-US" sz="2800" b="1" dirty="0"/>
              <a:t>Video Passages: watch a video and answer </a:t>
            </a:r>
            <a:r>
              <a:rPr lang="en-US" sz="2800" b="1" dirty="0" smtClean="0"/>
              <a:t>questions</a:t>
            </a:r>
          </a:p>
          <a:p>
            <a:r>
              <a:rPr lang="en-US" sz="2800" b="1" dirty="0"/>
              <a:t>Multiple Select instead of multiple choice (click all that apply)</a:t>
            </a:r>
            <a:endParaRPr lang="en-US" sz="2800" b="1" dirty="0" smtClean="0"/>
          </a:p>
          <a:p>
            <a:r>
              <a:rPr lang="en-US" sz="2800" b="1" dirty="0" smtClean="0"/>
              <a:t>Analyze Multiple </a:t>
            </a:r>
            <a:r>
              <a:rPr lang="en-US" sz="2800" b="1" dirty="0"/>
              <a:t>P</a:t>
            </a:r>
            <a:r>
              <a:rPr lang="en-US" sz="2800" b="1" dirty="0" smtClean="0"/>
              <a:t>assages simultaneously (in past students were only asked to read and respond to one passage at a time).</a:t>
            </a:r>
          </a:p>
          <a:p>
            <a:r>
              <a:rPr lang="en-US" sz="2800" b="1" dirty="0" smtClean="0"/>
              <a:t>Constructed Response </a:t>
            </a:r>
            <a:r>
              <a:rPr lang="en-US" sz="2800" b="1" dirty="0"/>
              <a:t>E</a:t>
            </a:r>
            <a:r>
              <a:rPr lang="en-US" sz="2800" b="1" dirty="0" smtClean="0"/>
              <a:t>ditors (tools like what is seen on Microsoft Word).  Again, what does bolding do?</a:t>
            </a:r>
            <a:br>
              <a:rPr lang="en-US" sz="2800" b="1" dirty="0" smtClean="0"/>
            </a:b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796467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5400" b="1" dirty="0" smtClean="0"/>
              <a:t>New Mathematics Question Types and Tools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98637"/>
            <a:ext cx="8763000" cy="4525963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Grade 3-5 Math Sample Items</a:t>
            </a:r>
          </a:p>
          <a:p>
            <a:pPr lvl="1"/>
            <a:r>
              <a:rPr lang="en-US" sz="2400" b="1" dirty="0" smtClean="0"/>
              <a:t>Link: http</a:t>
            </a:r>
            <a:r>
              <a:rPr lang="en-US" sz="2400" b="1" dirty="0"/>
              <a:t>://practice.parcc.testnav.com/</a:t>
            </a:r>
            <a:endParaRPr lang="en-US" sz="2400" b="1" dirty="0" smtClean="0"/>
          </a:p>
          <a:p>
            <a:r>
              <a:rPr lang="en-US" sz="2400" b="1" dirty="0" smtClean="0"/>
              <a:t>Select numbers from an Option Box Drop Down (requires knowledge of how to use a mouse)</a:t>
            </a:r>
          </a:p>
          <a:p>
            <a:r>
              <a:rPr lang="en-US" sz="2400" b="1" dirty="0" smtClean="0"/>
              <a:t>Enter answer in a box (requires experience with keyboarding)</a:t>
            </a:r>
          </a:p>
          <a:p>
            <a:r>
              <a:rPr lang="en-US" sz="2400" b="1" dirty="0" smtClean="0"/>
              <a:t>Gridding </a:t>
            </a:r>
            <a:r>
              <a:rPr lang="en-US" sz="2400" b="1" dirty="0"/>
              <a:t>(</a:t>
            </a:r>
            <a:r>
              <a:rPr lang="en-US" sz="2400" b="1" dirty="0" smtClean="0"/>
              <a:t>easy if you have done it before)</a:t>
            </a:r>
          </a:p>
          <a:p>
            <a:r>
              <a:rPr lang="en-US" sz="2400" b="1" dirty="0" smtClean="0"/>
              <a:t>Completing subtraction online (the child will need scratch paper, so experience transferring answer from paper to online is needed)</a:t>
            </a:r>
          </a:p>
          <a:p>
            <a:r>
              <a:rPr lang="en-US" sz="2400" b="1" dirty="0" smtClean="0"/>
              <a:t>Equation editor-better practice with that (being simplified)</a:t>
            </a:r>
            <a:br>
              <a:rPr lang="en-US" sz="2400" b="1" dirty="0" smtClean="0"/>
            </a:b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9874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 smtClean="0"/>
              <a:t>MSDE is Developing Tutorials that Explain all the New Online Item Types, Features and Functionality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79637"/>
            <a:ext cx="8229600" cy="4525963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Check the Maryland Online Testing website for more information in the near future:</a:t>
            </a:r>
          </a:p>
          <a:p>
            <a:pPr lvl="1"/>
            <a:r>
              <a:rPr lang="en-US" b="1" dirty="0" smtClean="0">
                <a:hlinkClick r:id="rId2"/>
              </a:rPr>
              <a:t>www.marylandonlinetesting.org</a:t>
            </a:r>
            <a:endParaRPr lang="en-US" b="1" dirty="0" smtClean="0"/>
          </a:p>
          <a:p>
            <a:r>
              <a:rPr lang="en-US" sz="3600" b="1" dirty="0" smtClean="0"/>
              <a:t>Tutorials being developed for teacher and student use.</a:t>
            </a:r>
          </a:p>
          <a:p>
            <a:r>
              <a:rPr lang="en-US" sz="3600" b="1" dirty="0" smtClean="0"/>
              <a:t>Stay tuned.  Will launch in December when practice tests go live.</a:t>
            </a:r>
            <a:br>
              <a:rPr lang="en-US" sz="3600" b="1" dirty="0" smtClean="0"/>
            </a:b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599701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Part III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27237"/>
            <a:ext cx="83820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800" b="1" dirty="0" smtClean="0"/>
              <a:t>New Modes of Delivery</a:t>
            </a:r>
            <a:br>
              <a:rPr lang="en-US" sz="4800" b="1" dirty="0" smtClean="0"/>
            </a:b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4261345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5400" b="1" dirty="0" smtClean="0"/>
              <a:t>New Modes of Delivery</a:t>
            </a:r>
            <a:endParaRPr lang="en-US" sz="5400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837104"/>
              </p:ext>
            </p:extLst>
          </p:nvPr>
        </p:nvGraphicFramePr>
        <p:xfrm>
          <a:off x="533400" y="1397000"/>
          <a:ext cx="8305800" cy="5264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2900"/>
                <a:gridCol w="4152900"/>
              </a:tblGrid>
              <a:tr h="69294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Challenges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Opportunities</a:t>
                      </a:r>
                      <a:endParaRPr lang="en-US" sz="2400" dirty="0"/>
                    </a:p>
                  </a:txBody>
                  <a:tcPr/>
                </a:tc>
              </a:tr>
              <a:tr h="1708632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Setting up and managing devices</a:t>
                      </a:r>
                      <a:r>
                        <a:rPr lang="en-US" sz="2400" baseline="0" dirty="0" smtClean="0"/>
                        <a:t> for testing is complex, takes time, training, and significant investments in human capital (all of which are in scarce supply).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Online high-stakes assessments will eventually</a:t>
                      </a:r>
                      <a:r>
                        <a:rPr lang="en-US" sz="2400" baseline="0" dirty="0" smtClean="0"/>
                        <a:t> give students and teachers immediate feedback (most benchmarks and diagnostic assessments online already do).</a:t>
                      </a:r>
                      <a:endParaRPr lang="en-US" sz="2400" dirty="0"/>
                    </a:p>
                  </a:txBody>
                  <a:tcPr/>
                </a:tc>
              </a:tr>
              <a:tr h="2221222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Purchasing needed</a:t>
                      </a:r>
                      <a:r>
                        <a:rPr lang="en-US" sz="2400" baseline="0" dirty="0" smtClean="0"/>
                        <a:t> devices, making needed investments in bandwidth, and hiring staff to support PARCC will be more challenging in some districts than others.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Ability to use devices</a:t>
                      </a:r>
                      <a:r>
                        <a:rPr lang="en-US" sz="2400" baseline="0" dirty="0" smtClean="0"/>
                        <a:t> used for learning to assess students (i.e., tablets and </a:t>
                      </a:r>
                      <a:r>
                        <a:rPr lang="en-US" sz="2400" baseline="0" dirty="0" err="1" smtClean="0"/>
                        <a:t>Chromebooks</a:t>
                      </a:r>
                      <a:r>
                        <a:rPr lang="en-US" sz="2400" baseline="0" dirty="0" smtClean="0"/>
                        <a:t>, PCs, Macs) is ideal because students should be familiar with the hardware.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8236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PARCC Online: Modes </a:t>
            </a:r>
            <a:r>
              <a:rPr lang="en-US" sz="4000" b="1" dirty="0"/>
              <a:t>of Delivery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800" b="1" dirty="0"/>
          </a:p>
          <a:p>
            <a:r>
              <a:rPr lang="en-US" sz="2800" b="1" dirty="0" smtClean="0"/>
              <a:t>Traditional PCs and Macs</a:t>
            </a:r>
          </a:p>
          <a:p>
            <a:r>
              <a:rPr lang="en-US" sz="2800" b="1" dirty="0" smtClean="0"/>
              <a:t>Tablets: </a:t>
            </a:r>
            <a:r>
              <a:rPr lang="en-US" sz="2800" b="1" dirty="0" err="1" smtClean="0"/>
              <a:t>iPads</a:t>
            </a:r>
            <a:r>
              <a:rPr lang="en-US" sz="2800" b="1" dirty="0" smtClean="0"/>
              <a:t>, Windows, Android</a:t>
            </a:r>
          </a:p>
          <a:p>
            <a:r>
              <a:rPr lang="en-US" sz="2800" b="1" dirty="0" err="1" smtClean="0"/>
              <a:t>Chromebooks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endParaRPr lang="en-US" sz="2800" b="1" dirty="0" smtClean="0"/>
          </a:p>
          <a:p>
            <a:pPr marL="0" indent="0">
              <a:buNone/>
            </a:pPr>
            <a:r>
              <a:rPr lang="en-US" sz="2800" b="1" dirty="0" smtClean="0"/>
              <a:t>For more info see PARCC </a:t>
            </a:r>
            <a:r>
              <a:rPr lang="en-US" sz="2800" b="1" dirty="0"/>
              <a:t>Technology Guidelines: </a:t>
            </a:r>
            <a:br>
              <a:rPr lang="en-US" sz="2800" b="1" dirty="0"/>
            </a:br>
            <a:r>
              <a:rPr lang="en-US" sz="2800" b="1" dirty="0"/>
              <a:t/>
            </a:r>
            <a:br>
              <a:rPr lang="en-US" sz="2800" b="1" dirty="0"/>
            </a:br>
            <a:r>
              <a:rPr lang="en-US" sz="2800" b="1" dirty="0">
                <a:hlinkClick r:id="rId2"/>
              </a:rPr>
              <a:t>http://parcconline.org/sites/parcc/files/Technology%20Guidelines%20for%20PARCC%20Assessments%20v%204_2%20May%202014.pdf</a:t>
            </a:r>
            <a:endParaRPr lang="en-US" sz="2800" b="1" dirty="0"/>
          </a:p>
          <a:p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796679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Technology is the Common Thread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70037"/>
            <a:ext cx="8610600" cy="4525963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New Maryland </a:t>
            </a:r>
            <a:r>
              <a:rPr lang="en-US" sz="2400" b="1" dirty="0"/>
              <a:t>College and Career Ready </a:t>
            </a:r>
            <a:r>
              <a:rPr lang="en-US" sz="2400" b="1" dirty="0" smtClean="0"/>
              <a:t>Standards require equal access to technology: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One Example (of many): 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 grade Maryland </a:t>
            </a:r>
            <a:r>
              <a:rPr lang="en-US" sz="2400" dirty="0"/>
              <a:t>College and Career Ready </a:t>
            </a:r>
            <a:r>
              <a:rPr lang="en-US" sz="2400" dirty="0" smtClean="0"/>
              <a:t>Standard </a:t>
            </a:r>
            <a:r>
              <a:rPr lang="en-US" sz="2400" dirty="0" err="1" smtClean="0"/>
              <a:t>standard</a:t>
            </a:r>
            <a:r>
              <a:rPr lang="en-US" sz="2400" dirty="0" smtClean="0"/>
              <a:t> </a:t>
            </a:r>
            <a:r>
              <a:rPr lang="en-US" sz="2400" dirty="0"/>
              <a:t>for English Language Arts </a:t>
            </a:r>
            <a:r>
              <a:rPr lang="en-US" sz="2400" dirty="0" smtClean="0"/>
              <a:t>Literacy:</a:t>
            </a:r>
            <a:br>
              <a:rPr lang="en-US" sz="2400" dirty="0" smtClean="0"/>
            </a:br>
            <a:endParaRPr lang="en-US" sz="2400" dirty="0" smtClean="0"/>
          </a:p>
          <a:p>
            <a:pPr marL="0" indent="0">
              <a:buNone/>
            </a:pPr>
            <a:r>
              <a:rPr lang="en-US" sz="2400" b="1" i="1" dirty="0" smtClean="0"/>
              <a:t>Requires </a:t>
            </a:r>
            <a:r>
              <a:rPr lang="en-US" sz="2400" b="1" i="1" dirty="0"/>
              <a:t>that students “With guidance and support from adults, use technology to produce and publish writing (using keyboarding skills) as well as to interact and collaborate with others.” </a:t>
            </a:r>
            <a:r>
              <a:rPr lang="en-US" sz="2400" b="1" i="1" dirty="0" smtClean="0"/>
              <a:t/>
            </a:r>
            <a:br>
              <a:rPr lang="en-US" sz="2400" b="1" i="1" dirty="0" smtClean="0"/>
            </a:br>
            <a:endParaRPr lang="en-US" sz="2400" b="1" i="1" dirty="0" smtClean="0"/>
          </a:p>
          <a:p>
            <a:pPr marL="0" indent="0">
              <a:buNone/>
            </a:pPr>
            <a:r>
              <a:rPr lang="en-US" sz="2400" dirty="0" smtClean="0"/>
              <a:t>Students </a:t>
            </a:r>
            <a:r>
              <a:rPr lang="en-US" sz="2400" dirty="0"/>
              <a:t>should </a:t>
            </a:r>
            <a:r>
              <a:rPr lang="en-US" sz="2400" dirty="0" smtClean="0"/>
              <a:t>begin </a:t>
            </a:r>
            <a:r>
              <a:rPr lang="en-US" sz="2400" dirty="0"/>
              <a:t>learning keyboarding in </a:t>
            </a:r>
            <a:r>
              <a:rPr lang="en-US" sz="2400" dirty="0" smtClean="0"/>
              <a:t>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grade</a:t>
            </a:r>
            <a:r>
              <a:rPr lang="en-US" sz="2400" dirty="0"/>
              <a:t>, since the PARCC assessments are computer-based, starting in </a:t>
            </a:r>
            <a:r>
              <a:rPr lang="en-US" sz="2400" dirty="0" smtClean="0"/>
              <a:t>3rd </a:t>
            </a:r>
            <a:r>
              <a:rPr lang="en-US" sz="2400" dirty="0"/>
              <a:t>grade, and students who know how to keyboard in third grade will have an easier time answering </a:t>
            </a:r>
            <a:r>
              <a:rPr lang="en-US" sz="2400" dirty="0" smtClean="0"/>
              <a:t>questions that </a:t>
            </a:r>
            <a:r>
              <a:rPr lang="en-US" sz="2400" dirty="0"/>
              <a:t>require a written response.  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81477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32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5400" b="1" dirty="0" smtClean="0"/>
              <a:t>So how ready are our schools to administer PARCC 100% online? For the most part, we will be ready, but there are gaps when it comes to access to digital learning.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3414071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5344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District Readiness to Administer PARCC Online in 2014-2015</a:t>
            </a:r>
            <a:endParaRPr 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6400"/>
            <a:ext cx="8458200" cy="4419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6287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Question</a:t>
            </a:r>
            <a:endParaRPr lang="en-US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4800" y="3200400"/>
            <a:ext cx="8686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 smtClean="0"/>
              <a:t>How can we create </a:t>
            </a:r>
            <a:r>
              <a:rPr lang="en-US" sz="5400" b="1" dirty="0"/>
              <a:t>e</a:t>
            </a:r>
            <a:r>
              <a:rPr lang="en-US" sz="5400" b="1" dirty="0" smtClean="0"/>
              <a:t>qual </a:t>
            </a:r>
            <a:r>
              <a:rPr lang="en-US" sz="5400" b="1" dirty="0"/>
              <a:t>a</a:t>
            </a:r>
            <a:r>
              <a:rPr lang="en-US" sz="5400" b="1" dirty="0" smtClean="0"/>
              <a:t>ccess to technology in the transition to digital learning and next </a:t>
            </a:r>
            <a:r>
              <a:rPr lang="en-US" sz="5400" b="1" dirty="0"/>
              <a:t>g</a:t>
            </a:r>
            <a:r>
              <a:rPr lang="en-US" sz="5400" b="1" dirty="0" smtClean="0"/>
              <a:t>eneration, online PARCC assessments?  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2602595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Part IV</a:t>
            </a:r>
            <a:endParaRPr lang="en-US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4800" y="3200400"/>
            <a:ext cx="8686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 smtClean="0"/>
              <a:t>  </a:t>
            </a:r>
            <a:endParaRPr lang="en-US" sz="5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1676400"/>
            <a:ext cx="777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Creating </a:t>
            </a:r>
            <a:r>
              <a:rPr lang="en-US" sz="4800" b="1" dirty="0"/>
              <a:t>Digital Equity in Schools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069924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Three Ways to Achieve Digital Equity in Schools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1530489"/>
            <a:ext cx="8382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n-US" sz="4000" b="1" dirty="0" smtClean="0"/>
              <a:t>Create </a:t>
            </a:r>
            <a:r>
              <a:rPr lang="en-US" sz="4000" b="1" dirty="0"/>
              <a:t>1-1 </a:t>
            </a:r>
            <a:r>
              <a:rPr lang="en-US" sz="4000" b="1" dirty="0" smtClean="0"/>
              <a:t>Schools*</a:t>
            </a:r>
            <a:endParaRPr lang="en-US" sz="40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4000" b="1" dirty="0" smtClean="0"/>
              <a:t>Build human </a:t>
            </a:r>
            <a:r>
              <a:rPr lang="en-US" sz="4000" b="1" dirty="0"/>
              <a:t>capacity to support digital learning and online </a:t>
            </a:r>
            <a:r>
              <a:rPr lang="en-US" sz="4000" b="1" dirty="0" smtClean="0"/>
              <a:t>testing</a:t>
            </a:r>
            <a:endParaRPr lang="en-US" sz="4000" dirty="0" smtClean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4000" b="1" dirty="0" smtClean="0"/>
              <a:t>Assess </a:t>
            </a:r>
            <a:r>
              <a:rPr lang="en-US" sz="4000" b="1" dirty="0"/>
              <a:t>students 100% online 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endParaRPr lang="en-US" sz="4000" dirty="0"/>
          </a:p>
          <a:p>
            <a:r>
              <a:rPr lang="en-US" sz="4000" dirty="0" smtClean="0"/>
              <a:t>*1-1 </a:t>
            </a:r>
            <a:r>
              <a:rPr lang="en-US" sz="4000" dirty="0"/>
              <a:t>Schools are schools that have a 1-1 student-to-device (computer) ratio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53831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b="1" dirty="0"/>
              <a:t>Increase Funding to Support 1-1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52600"/>
            <a:ext cx="8686800" cy="44195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4356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The Tipping Point: 1-1 Schools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295400"/>
            <a:ext cx="8305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Create more learning opportunities for students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Access limitless learning opportunities online.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Collaborate more easily with teachers and other students.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Receive more personalized instruction (for example Khan Academy)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Leverage innovative approaches to learning like “flipped classrooms”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97594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Leverage Bring Your Own Device (BYOD) if Possible (it’s not easy)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676400"/>
            <a:ext cx="86868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/>
              <a:t>Technology</a:t>
            </a:r>
            <a:r>
              <a:rPr lang="en-US" sz="2800" dirty="0" smtClean="0"/>
              <a:t>-If students control devices, and not school districts, nefarious activity can be done without school leaders knowing.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/>
              <a:t>Policy</a:t>
            </a:r>
            <a:r>
              <a:rPr lang="en-US" sz="2800" dirty="0" smtClean="0"/>
              <a:t>-The creation of a BYOD program requires the development of policy for all interested parties (students, parents, teachers, administrators)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/>
              <a:t>Equity</a:t>
            </a:r>
            <a:r>
              <a:rPr lang="en-US" sz="2800" dirty="0" smtClean="0"/>
              <a:t>-If students can not afford a personal device, the school district should provide one.  Some districts may not have the ability to go BYOD because of the student population.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/>
              <a:t>Funding</a:t>
            </a:r>
            <a:r>
              <a:rPr lang="en-US" sz="2800" dirty="0" smtClean="0"/>
              <a:t>-BYOD is not free and there are associated costs.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13761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958818"/>
              </p:ext>
            </p:extLst>
          </p:nvPr>
        </p:nvGraphicFramePr>
        <p:xfrm>
          <a:off x="685799" y="76200"/>
          <a:ext cx="7467600" cy="6324595"/>
        </p:xfrm>
        <a:graphic>
          <a:graphicData uri="http://schemas.openxmlformats.org/drawingml/2006/table">
            <a:tbl>
              <a:tblPr firstRow="1" firstCol="1" bandRow="1"/>
              <a:tblGrid>
                <a:gridCol w="2541907"/>
                <a:gridCol w="2072857"/>
                <a:gridCol w="2852836"/>
              </a:tblGrid>
              <a:tr h="372035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Number</a:t>
                      </a:r>
                      <a:r>
                        <a:rPr lang="en-US" sz="2000" b="1" baseline="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of </a:t>
                      </a:r>
                      <a:r>
                        <a:rPr lang="en-US" sz="20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BYOD Schools by County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20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Times New Roman"/>
                          <a:cs typeface="Calibri"/>
                        </a:rPr>
                        <a:t>0 Schools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Times New Roman"/>
                          <a:cs typeface="Calibri"/>
                        </a:rPr>
                        <a:t>1-5 Schools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Times New Roman"/>
                          <a:cs typeface="Calibri"/>
                        </a:rPr>
                        <a:t>Over 20 Schools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Talbot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Charles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Carroll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PG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Cecil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Frederick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Harford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Baltimore City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Allegany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Somerset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Calvert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Howard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Wicomico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Montgomery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Baltimore County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Anne Arundel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Dorchester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Washington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Kent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Queen Anne's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Caroline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Garrett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Worcester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St. Mary's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9130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902" y="3751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b="1" dirty="0"/>
              <a:t>Increase Investments in </a:t>
            </a:r>
            <a:r>
              <a:rPr lang="en-US" b="1" dirty="0" err="1" smtClean="0"/>
              <a:t>WiFi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853440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3630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Build Human Capacity to Support Technology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600200"/>
            <a:ext cx="85344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600" b="1" dirty="0"/>
              <a:t>Pay Market Rate for Highly Skilled Information Technology (IT) </a:t>
            </a:r>
            <a:r>
              <a:rPr lang="en-US" sz="3600" b="1" dirty="0" smtClean="0"/>
              <a:t>Professionals.  It is hard to hire, and retain, skilled workers when they can make more in the private sector.</a:t>
            </a:r>
            <a:br>
              <a:rPr lang="en-US" sz="3600" b="1" dirty="0" smtClean="0"/>
            </a:br>
            <a:endParaRPr lang="en-US" sz="3600" b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3600" b="1" dirty="0"/>
              <a:t>Hire a Full Time Technology Staff Member at Every School</a:t>
            </a:r>
            <a:endParaRPr lang="en-US" sz="3600" dirty="0"/>
          </a:p>
          <a:p>
            <a:pPr marL="285750" indent="-285750">
              <a:buFont typeface="Arial" pitchFamily="34" charset="0"/>
              <a:buChar char="•"/>
            </a:pPr>
            <a:endParaRPr lang="en-US" sz="3600" b="1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sz="36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63991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/>
              <a:t>Hire a Full Time Technology Staff Member at Every School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57338"/>
            <a:ext cx="8153400" cy="4691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557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Invest in Remote Management and Monitoring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81150"/>
            <a:ext cx="8153400" cy="466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813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/>
              <a:t>Change the Way Technology is Funded in Schools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1447800"/>
            <a:ext cx="86106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 smtClean="0"/>
              <a:t>Grants for technology are not helpful if they do not include support for ongoing costs. </a:t>
            </a:r>
          </a:p>
          <a:p>
            <a:pPr lvl="0"/>
            <a:endParaRPr lang="en-US" sz="3200" b="1" dirty="0"/>
          </a:p>
          <a:p>
            <a:pPr lvl="0"/>
            <a:r>
              <a:rPr lang="en-US" sz="3200" b="1" dirty="0" smtClean="0"/>
              <a:t>Transitional costs </a:t>
            </a:r>
            <a:r>
              <a:rPr lang="en-US" sz="3200" dirty="0"/>
              <a:t>do not occur in one fiscal year alone but rather over the course of the implementation period (i.e., over multiple fiscal years</a:t>
            </a:r>
            <a:r>
              <a:rPr lang="en-US" sz="3200" dirty="0" smtClean="0"/>
              <a:t>).</a:t>
            </a:r>
          </a:p>
          <a:p>
            <a:r>
              <a:rPr lang="en-US" sz="3200" b="1" dirty="0"/>
              <a:t>Ongoing costs</a:t>
            </a:r>
            <a:r>
              <a:rPr lang="en-US" sz="3200" dirty="0"/>
              <a:t> </a:t>
            </a:r>
            <a:r>
              <a:rPr lang="en-US" sz="3200" dirty="0" smtClean="0"/>
              <a:t>always </a:t>
            </a:r>
            <a:r>
              <a:rPr lang="en-US" sz="3200" dirty="0"/>
              <a:t>include</a:t>
            </a:r>
            <a:r>
              <a:rPr lang="en-US" sz="3200" dirty="0" smtClean="0"/>
              <a:t>: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3200" dirty="0" smtClean="0"/>
              <a:t>Maintenance </a:t>
            </a:r>
            <a:r>
              <a:rPr lang="en-US" sz="3200" dirty="0"/>
              <a:t>and repair </a:t>
            </a:r>
            <a:endParaRPr lang="en-US" sz="3200" dirty="0" smtClean="0"/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3200" dirty="0" smtClean="0"/>
              <a:t>Technological </a:t>
            </a:r>
            <a:r>
              <a:rPr lang="en-US" sz="3200" dirty="0"/>
              <a:t>obsolescence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07172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5400" b="1" dirty="0" smtClean="0"/>
              <a:t>Conclusion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b="1" dirty="0" smtClean="0"/>
              <a:t>PARCC is creating many new challenges and opportunities for schools, but we can’t forget that it is not all about assessment; rather, it is about learning, and investment in technology to support PARCC gives us the opportunity to provide greater access to digital learning and, in turn, technology equity among students.  </a:t>
            </a:r>
            <a:br>
              <a:rPr lang="en-US" sz="2800" b="1" dirty="0" smtClean="0"/>
            </a:br>
            <a:endParaRPr lang="en-US" sz="2800" b="1" dirty="0" smtClean="0"/>
          </a:p>
          <a:p>
            <a:pPr marL="0" indent="0">
              <a:buNone/>
            </a:pPr>
            <a:r>
              <a:rPr lang="en-US" sz="2800" b="1" dirty="0" smtClean="0"/>
              <a:t>Ask yourself, “Could I do my job without my laptop or device?”  The answer is “no” and the same is true for student learning in the 21</a:t>
            </a:r>
            <a:r>
              <a:rPr lang="en-US" sz="2800" b="1" baseline="30000" dirty="0" smtClean="0"/>
              <a:t>st</a:t>
            </a:r>
            <a:r>
              <a:rPr lang="en-US" sz="2800" b="1" dirty="0" smtClean="0"/>
              <a:t> Century.</a:t>
            </a:r>
          </a:p>
          <a:p>
            <a:pPr marL="0" indent="0">
              <a:buNone/>
            </a:pPr>
            <a:endParaRPr lang="en-US" sz="2800" b="1" dirty="0" smtClean="0"/>
          </a:p>
          <a:p>
            <a:pPr marL="0" indent="0">
              <a:buNone/>
            </a:pPr>
            <a:r>
              <a:rPr lang="en-US" sz="2800" b="1" dirty="0" smtClean="0"/>
              <a:t>THANK YOU!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737039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5400" b="1" dirty="0" smtClean="0"/>
              <a:t>Questions?</a:t>
            </a:r>
            <a:endParaRPr lang="en-US" sz="54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copy of this presentation will be made available on the MAG website</a:t>
            </a:r>
          </a:p>
          <a:p>
            <a:r>
              <a:rPr lang="en-US" dirty="0" smtClean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708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1775</Words>
  <Application>Microsoft Macintosh PowerPoint</Application>
  <PresentationFormat>On-screen Show (4:3)</PresentationFormat>
  <Paragraphs>258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PARCC Next Generation  Online Assessments:  Opportunities, Challenges, and  Lessons Learned from the 2014 Field Test </vt:lpstr>
      <vt:lpstr>Maryland’s History With Online Testing </vt:lpstr>
      <vt:lpstr>The 2014 PARCC Field Test </vt:lpstr>
      <vt:lpstr>PARCC: Opportunities and Challenges</vt:lpstr>
      <vt:lpstr>Part I</vt:lpstr>
      <vt:lpstr>New Accessibility Features</vt:lpstr>
      <vt:lpstr>The PARCC Accessibility System</vt:lpstr>
      <vt:lpstr>PowerPoint Presentation</vt:lpstr>
      <vt:lpstr>Accessibility Features for All (con’t)</vt:lpstr>
      <vt:lpstr>Accessibility Features for All (con’t)</vt:lpstr>
      <vt:lpstr>Accessibility Features for All (con’t)</vt:lpstr>
      <vt:lpstr>Accessibility Features for All (con’t)</vt:lpstr>
      <vt:lpstr>PowerPoint Presentation</vt:lpstr>
      <vt:lpstr>For a Complete List of Accessibility and Accommodations Features</vt:lpstr>
      <vt:lpstr>Part II</vt:lpstr>
      <vt:lpstr>New Item Types: Technology Enhance Items (TEIs)</vt:lpstr>
      <vt:lpstr>Technology Enhanced Items</vt:lpstr>
      <vt:lpstr>New English Language Arts Question Types and Tools</vt:lpstr>
      <vt:lpstr>New English Language Arts Question Types and Tools</vt:lpstr>
      <vt:lpstr>New Mathematics Question Types and Tools</vt:lpstr>
      <vt:lpstr>MSDE is Developing Tutorials that Explain all the New Online Item Types, Features and Functionality</vt:lpstr>
      <vt:lpstr>Part III</vt:lpstr>
      <vt:lpstr>New Modes of Delivery</vt:lpstr>
      <vt:lpstr>PARCC Online: Modes of Delivery</vt:lpstr>
      <vt:lpstr>Technology is the Common Thread</vt:lpstr>
      <vt:lpstr>So how ready are our schools to administer PARCC 100% online? For the most part, we will be ready, but there are gaps when it comes to access to digital learning.</vt:lpstr>
      <vt:lpstr>District Readiness to Administer PARCC Online in 2014-2015</vt:lpstr>
      <vt:lpstr>Question</vt:lpstr>
      <vt:lpstr>Part IV</vt:lpstr>
      <vt:lpstr>Three Ways to Achieve Digital Equity in Schools</vt:lpstr>
      <vt:lpstr>Increase Funding to Support 1-1</vt:lpstr>
      <vt:lpstr>The Tipping Point: 1-1 Schools</vt:lpstr>
      <vt:lpstr>Leverage Bring Your Own Device (BYOD) if Possible (it’s not easy)</vt:lpstr>
      <vt:lpstr>PowerPoint Presentation</vt:lpstr>
      <vt:lpstr>Increase Investments in WiFi</vt:lpstr>
      <vt:lpstr>Build Human Capacity to Support Technology</vt:lpstr>
      <vt:lpstr>Hire a Full Time Technology Staff Member at Every School </vt:lpstr>
      <vt:lpstr>Invest in Remote Management and Monitoring  </vt:lpstr>
      <vt:lpstr>Change the Way Technology is Funded in Schools</vt:lpstr>
      <vt:lpstr>Conclusion</vt:lpstr>
      <vt:lpstr>Questions?</vt:lpstr>
    </vt:vector>
  </TitlesOfParts>
  <Company>MSDE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Opportunities and Challenges Migrating to PARCC Next Generation Online  Assessments: Lessons Learned from the 2014 Field Test</dc:title>
  <dc:creator>Dale Cornelius</dc:creator>
  <cp:lastModifiedBy>Matthew Rein</cp:lastModifiedBy>
  <cp:revision>92</cp:revision>
  <dcterms:created xsi:type="dcterms:W3CDTF">2014-10-22T13:51:09Z</dcterms:created>
  <dcterms:modified xsi:type="dcterms:W3CDTF">2014-10-29T13:38:13Z</dcterms:modified>
</cp:coreProperties>
</file>