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handoutMasterIdLst>
    <p:handoutMasterId r:id="rId34"/>
  </p:handoutMasterIdLst>
  <p:sldIdLst>
    <p:sldId id="256" r:id="rId2"/>
    <p:sldId id="480" r:id="rId3"/>
    <p:sldId id="476" r:id="rId4"/>
    <p:sldId id="499" r:id="rId5"/>
    <p:sldId id="487" r:id="rId6"/>
    <p:sldId id="486" r:id="rId7"/>
    <p:sldId id="462" r:id="rId8"/>
    <p:sldId id="482" r:id="rId9"/>
    <p:sldId id="470" r:id="rId10"/>
    <p:sldId id="503" r:id="rId11"/>
    <p:sldId id="506" r:id="rId12"/>
    <p:sldId id="457" r:id="rId13"/>
    <p:sldId id="440" r:id="rId14"/>
    <p:sldId id="496" r:id="rId15"/>
    <p:sldId id="497" r:id="rId16"/>
    <p:sldId id="443" r:id="rId17"/>
    <p:sldId id="447" r:id="rId18"/>
    <p:sldId id="494" r:id="rId19"/>
    <p:sldId id="501" r:id="rId20"/>
    <p:sldId id="430" r:id="rId21"/>
    <p:sldId id="449" r:id="rId22"/>
    <p:sldId id="448" r:id="rId23"/>
    <p:sldId id="429" r:id="rId24"/>
    <p:sldId id="472" r:id="rId25"/>
    <p:sldId id="502" r:id="rId26"/>
    <p:sldId id="313" r:id="rId27"/>
    <p:sldId id="498" r:id="rId28"/>
    <p:sldId id="505" r:id="rId29"/>
    <p:sldId id="454" r:id="rId30"/>
    <p:sldId id="455" r:id="rId31"/>
    <p:sldId id="504" r:id="rId32"/>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00"/>
    <a:srgbClr val="006600"/>
    <a:srgbClr val="0099CC"/>
    <a:srgbClr val="660033"/>
    <a:srgbClr val="0000BC"/>
    <a:srgbClr val="D60093"/>
    <a:srgbClr val="336699"/>
    <a:srgbClr val="9900FF"/>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86453" autoAdjust="0"/>
  </p:normalViewPr>
  <p:slideViewPr>
    <p:cSldViewPr>
      <p:cViewPr>
        <p:scale>
          <a:sx n="60" d="100"/>
          <a:sy n="60" d="100"/>
        </p:scale>
        <p:origin x="-2544" y="-1088"/>
      </p:cViewPr>
      <p:guideLst>
        <p:guide orient="horz" pos="2160"/>
        <p:guide pos="2880"/>
      </p:guideLst>
    </p:cSldViewPr>
  </p:slideViewPr>
  <p:outlineViewPr>
    <p:cViewPr>
      <p:scale>
        <a:sx n="33" d="100"/>
        <a:sy n="33" d="100"/>
      </p:scale>
      <p:origin x="0" y="753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4" d="100"/>
          <a:sy n="44" d="100"/>
        </p:scale>
        <p:origin x="-2002" y="-67"/>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742"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97513" y="0"/>
            <a:ext cx="2982742" cy="465138"/>
          </a:xfrm>
          <a:prstGeom prst="rect">
            <a:avLst/>
          </a:prstGeom>
        </p:spPr>
        <p:txBody>
          <a:bodyPr vert="horz" lIns="91440" tIns="45720" rIns="91440" bIns="45720" rtlCol="0"/>
          <a:lstStyle>
            <a:lvl1pPr algn="r">
              <a:defRPr sz="1200"/>
            </a:lvl1pPr>
          </a:lstStyle>
          <a:p>
            <a:fld id="{5A98A035-B199-411F-AF3D-93764CDAAA38}" type="datetimeFigureOut">
              <a:rPr lang="en-US" smtClean="0"/>
              <a:pPr/>
              <a:t>10/22/14</a:t>
            </a:fld>
            <a:endParaRPr lang="en-US" dirty="0"/>
          </a:p>
        </p:txBody>
      </p:sp>
      <p:sp>
        <p:nvSpPr>
          <p:cNvPr id="4" name="Footer Placeholder 3"/>
          <p:cNvSpPr>
            <a:spLocks noGrp="1"/>
          </p:cNvSpPr>
          <p:nvPr>
            <p:ph type="ftr" sz="quarter" idx="2"/>
          </p:nvPr>
        </p:nvSpPr>
        <p:spPr>
          <a:xfrm>
            <a:off x="1" y="8829675"/>
            <a:ext cx="2982742"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7513" y="8829675"/>
            <a:ext cx="2982742" cy="465138"/>
          </a:xfrm>
          <a:prstGeom prst="rect">
            <a:avLst/>
          </a:prstGeom>
        </p:spPr>
        <p:txBody>
          <a:bodyPr vert="horz" lIns="91440" tIns="45720" rIns="91440" bIns="45720" rtlCol="0" anchor="b"/>
          <a:lstStyle>
            <a:lvl1pPr algn="r">
              <a:defRPr sz="1200"/>
            </a:lvl1pPr>
          </a:lstStyle>
          <a:p>
            <a:fld id="{93AA5110-369A-49BC-B09D-B935A51C1B2D}" type="slidenum">
              <a:rPr lang="en-US" smtClean="0"/>
              <a:pPr/>
              <a:t>‹#›</a:t>
            </a:fld>
            <a:endParaRPr lang="en-US" dirty="0"/>
          </a:p>
        </p:txBody>
      </p:sp>
    </p:spTree>
    <p:extLst>
      <p:ext uri="{BB962C8B-B14F-4D97-AF65-F5344CB8AC3E}">
        <p14:creationId xmlns:p14="http://schemas.microsoft.com/office/powerpoint/2010/main" val="1052197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a:defRPr sz="1200"/>
            </a:lvl1pPr>
          </a:lstStyle>
          <a:p>
            <a:fld id="{95691B00-50DB-4836-98ED-DE0D91ED9EF9}" type="datetimeFigureOut">
              <a:rPr lang="en-US" smtClean="0"/>
              <a:pPr/>
              <a:t>10/22/14</a:t>
            </a:fld>
            <a:endParaRPr lang="en-US" dirty="0"/>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a:defRPr sz="1200"/>
            </a:lvl1pPr>
          </a:lstStyle>
          <a:p>
            <a:fld id="{4288E759-5D36-487E-850C-F191B10D928E}" type="slidenum">
              <a:rPr lang="en-US" smtClean="0"/>
              <a:pPr/>
              <a:t>‹#›</a:t>
            </a:fld>
            <a:endParaRPr lang="en-US" dirty="0"/>
          </a:p>
        </p:txBody>
      </p:sp>
    </p:spTree>
    <p:extLst>
      <p:ext uri="{BB962C8B-B14F-4D97-AF65-F5344CB8AC3E}">
        <p14:creationId xmlns:p14="http://schemas.microsoft.com/office/powerpoint/2010/main" val="3554890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u="none" baseline="0" dirty="0" smtClean="0"/>
          </a:p>
        </p:txBody>
      </p:sp>
      <p:sp>
        <p:nvSpPr>
          <p:cNvPr id="4" name="Slide Number Placeholder 3"/>
          <p:cNvSpPr>
            <a:spLocks noGrp="1"/>
          </p:cNvSpPr>
          <p:nvPr>
            <p:ph type="sldNum" sz="quarter" idx="10"/>
          </p:nvPr>
        </p:nvSpPr>
        <p:spPr/>
        <p:txBody>
          <a:bodyPr/>
          <a:lstStyle/>
          <a:p>
            <a:fld id="{4288E759-5D36-487E-850C-F191B10D928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u="none" baseline="0" dirty="0" smtClean="0"/>
          </a:p>
        </p:txBody>
      </p:sp>
      <p:sp>
        <p:nvSpPr>
          <p:cNvPr id="4" name="Slide Number Placeholder 3"/>
          <p:cNvSpPr>
            <a:spLocks noGrp="1"/>
          </p:cNvSpPr>
          <p:nvPr>
            <p:ph type="sldNum" sz="quarter" idx="10"/>
          </p:nvPr>
        </p:nvSpPr>
        <p:spPr/>
        <p:txBody>
          <a:bodyPr/>
          <a:lstStyle/>
          <a:p>
            <a:fld id="{4288E759-5D36-487E-850C-F191B10D928E}" type="slidenum">
              <a:rPr lang="en-US" smtClean="0"/>
              <a:pPr/>
              <a:t>3</a:t>
            </a:fld>
            <a:endParaRPr lang="en-US" dirty="0"/>
          </a:p>
        </p:txBody>
      </p:sp>
    </p:spTree>
    <p:extLst>
      <p:ext uri="{BB962C8B-B14F-4D97-AF65-F5344CB8AC3E}">
        <p14:creationId xmlns:p14="http://schemas.microsoft.com/office/powerpoint/2010/main" val="567372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4022EB3-A9DD-4F04-9F8E-2DA003320628}" type="slidenum">
              <a:rPr lang="en-US" smtClean="0"/>
              <a:pPr/>
              <a:t>4</a:t>
            </a:fld>
            <a:endParaRPr lang="en-US" dirty="0"/>
          </a:p>
        </p:txBody>
      </p:sp>
    </p:spTree>
    <p:extLst>
      <p:ext uri="{BB962C8B-B14F-4D97-AF65-F5344CB8AC3E}">
        <p14:creationId xmlns:p14="http://schemas.microsoft.com/office/powerpoint/2010/main" val="893449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4022EB3-A9DD-4F04-9F8E-2DA003320628}" type="slidenum">
              <a:rPr lang="en-US" smtClean="0"/>
              <a:pPr/>
              <a:t>5</a:t>
            </a:fld>
            <a:endParaRPr lang="en-US" dirty="0"/>
          </a:p>
        </p:txBody>
      </p:sp>
    </p:spTree>
    <p:extLst>
      <p:ext uri="{BB962C8B-B14F-4D97-AF65-F5344CB8AC3E}">
        <p14:creationId xmlns:p14="http://schemas.microsoft.com/office/powerpoint/2010/main" val="893449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4288E759-5D36-487E-850C-F191B10D928E}" type="slidenum">
              <a:rPr lang="en-US" smtClean="0"/>
              <a:pPr/>
              <a:t>6</a:t>
            </a:fld>
            <a:endParaRPr lang="en-US" dirty="0"/>
          </a:p>
        </p:txBody>
      </p:sp>
    </p:spTree>
    <p:extLst>
      <p:ext uri="{BB962C8B-B14F-4D97-AF65-F5344CB8AC3E}">
        <p14:creationId xmlns:p14="http://schemas.microsoft.com/office/powerpoint/2010/main" val="895387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3186" name="Shape 185"/>
          <p:cNvSpPr>
            <a:spLocks noGrp="1" noRot="1" noChangeAspect="1" noTextEdit="1"/>
          </p:cNvSpPr>
          <p:nvPr>
            <p:ph type="sldImg" idx="2"/>
          </p:nvPr>
        </p:nvSpPr>
        <p:spPr>
          <a:ln>
            <a:headEnd/>
            <a:tailEnd/>
          </a:ln>
        </p:spPr>
      </p:sp>
      <p:sp>
        <p:nvSpPr>
          <p:cNvPr id="93187" name="Shape 186"/>
          <p:cNvSpPr txBox="1">
            <a:spLocks noGrp="1"/>
          </p:cNvSpPr>
          <p:nvPr>
            <p:ph type="body" idx="1"/>
          </p:nvPr>
        </p:nvSpPr>
        <p:spPr bwMode="auto">
          <a:xfrm>
            <a:off x="688182" y="4415792"/>
            <a:ext cx="5505450" cy="50485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6203" bIns="46203" numCol="1" anchor="t" compatLnSpc="1">
            <a:prstTxWarp prst="textNoShape">
              <a:avLst/>
            </a:prstTxWarp>
            <a:spAutoFit/>
          </a:bodyPr>
          <a:lstStyle>
            <a:lvl1pPr marL="285750" indent="-285750">
              <a:defRPr sz="1200">
                <a:solidFill>
                  <a:schemeClr val="tx1"/>
                </a:solidFill>
                <a:latin typeface="Arial" charset="0"/>
                <a:ea typeface="ＭＳ Ｐゴシック" pitchFamily="34" charset="-128"/>
              </a:defRPr>
            </a:lvl1pPr>
            <a:lvl2pPr>
              <a:defRPr sz="1200">
                <a:solidFill>
                  <a:schemeClr val="tx1"/>
                </a:solidFill>
                <a:latin typeface="Arial" charset="0"/>
                <a:ea typeface="ＭＳ Ｐゴシック" pitchFamily="34" charset="-128"/>
              </a:defRPr>
            </a:lvl2pPr>
            <a:lvl3pPr>
              <a:defRPr sz="1200">
                <a:solidFill>
                  <a:schemeClr val="tx1"/>
                </a:solidFill>
                <a:latin typeface="Arial" charset="0"/>
                <a:ea typeface="ＭＳ Ｐゴシック" pitchFamily="34" charset="-128"/>
              </a:defRPr>
            </a:lvl3pPr>
            <a:lvl4pPr>
              <a:defRPr sz="1200">
                <a:solidFill>
                  <a:schemeClr val="tx1"/>
                </a:solidFill>
                <a:latin typeface="Arial" charset="0"/>
                <a:ea typeface="ＭＳ Ｐゴシック" pitchFamily="34" charset="-128"/>
              </a:defRPr>
            </a:lvl4pPr>
            <a:lvl5pPr>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endParaRPr lang="en-US" sz="1400" dirty="0"/>
          </a:p>
        </p:txBody>
      </p:sp>
      <p:sp>
        <p:nvSpPr>
          <p:cNvPr id="93188" name="Shape 187"/>
          <p:cNvSpPr>
            <a:spLocks noGrp="1"/>
          </p:cNvSpPr>
          <p:nvPr>
            <p:ph type="sldNum" sz="quarter" idx="12"/>
          </p:nvPr>
        </p:nvSpPr>
        <p:spPr>
          <a:xfrm>
            <a:off x="3898103" y="9016813"/>
            <a:ext cx="2982119" cy="277974"/>
          </a:xfrm>
          <a:noFill/>
        </p:spPr>
        <p:txBody>
          <a:bodyPr tIns="46203" bIns="46203">
            <a:spAutoFit/>
          </a:bodyPr>
          <a:lstStyle>
            <a:lvl1pPr eaLnBrk="0" hangingPunct="0">
              <a:defRPr sz="1400">
                <a:solidFill>
                  <a:srgbClr val="000000"/>
                </a:solidFill>
                <a:latin typeface="Arial" charset="0"/>
                <a:ea typeface="ＭＳ Ｐゴシック" pitchFamily="34" charset="-128"/>
                <a:sym typeface="Arial" charset="0"/>
              </a:defRPr>
            </a:lvl1pPr>
            <a:lvl2pPr marL="751122" indent="-288893" eaLnBrk="0" hangingPunct="0">
              <a:defRPr sz="1400">
                <a:solidFill>
                  <a:srgbClr val="000000"/>
                </a:solidFill>
                <a:latin typeface="Arial" charset="0"/>
                <a:ea typeface="ＭＳ Ｐゴシック" pitchFamily="34" charset="-128"/>
                <a:sym typeface="Arial" charset="0"/>
              </a:defRPr>
            </a:lvl2pPr>
            <a:lvl3pPr marL="1155573" indent="-231115" eaLnBrk="0" hangingPunct="0">
              <a:defRPr sz="1400">
                <a:solidFill>
                  <a:srgbClr val="000000"/>
                </a:solidFill>
                <a:latin typeface="Arial" charset="0"/>
                <a:ea typeface="ＭＳ Ｐゴシック" pitchFamily="34" charset="-128"/>
                <a:sym typeface="Arial" charset="0"/>
              </a:defRPr>
            </a:lvl3pPr>
            <a:lvl4pPr marL="1617802" indent="-231115" eaLnBrk="0" hangingPunct="0">
              <a:defRPr sz="1400">
                <a:solidFill>
                  <a:srgbClr val="000000"/>
                </a:solidFill>
                <a:latin typeface="Arial" charset="0"/>
                <a:ea typeface="ＭＳ Ｐゴシック" pitchFamily="34" charset="-128"/>
                <a:sym typeface="Arial" charset="0"/>
              </a:defRPr>
            </a:lvl4pPr>
            <a:lvl5pPr marL="2080031" indent="-231115" eaLnBrk="0" hangingPunct="0">
              <a:defRPr sz="1400">
                <a:solidFill>
                  <a:srgbClr val="000000"/>
                </a:solidFill>
                <a:latin typeface="Arial" charset="0"/>
                <a:ea typeface="ＭＳ Ｐゴシック" pitchFamily="34" charset="-128"/>
                <a:sym typeface="Arial" charset="0"/>
              </a:defRPr>
            </a:lvl5pPr>
            <a:lvl6pPr marL="2542261" indent="-231115"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6pPr>
            <a:lvl7pPr marL="3004490" indent="-231115"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7pPr>
            <a:lvl8pPr marL="3466719" indent="-231115"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8pPr>
            <a:lvl9pPr marL="3928948" indent="-231115"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9pPr>
          </a:lstStyle>
          <a:p>
            <a:pPr eaLnBrk="1" hangingPunct="1">
              <a:buSzPct val="25000"/>
            </a:pPr>
            <a:r>
              <a:rPr lang="en-US" sz="1200" dirty="0"/>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5234" name="Shape 192"/>
          <p:cNvSpPr>
            <a:spLocks noGrp="1" noRot="1" noChangeAspect="1" noTextEdit="1"/>
          </p:cNvSpPr>
          <p:nvPr>
            <p:ph type="sldImg" idx="2"/>
          </p:nvPr>
        </p:nvSpPr>
        <p:spPr>
          <a:ln>
            <a:headEnd/>
            <a:tailEnd/>
          </a:ln>
        </p:spPr>
      </p:sp>
      <p:sp>
        <p:nvSpPr>
          <p:cNvPr id="95235" name="Shape 193"/>
          <p:cNvSpPr txBox="1">
            <a:spLocks noGrp="1"/>
          </p:cNvSpPr>
          <p:nvPr>
            <p:ph type="body" idx="1"/>
          </p:nvPr>
        </p:nvSpPr>
        <p:spPr bwMode="auto">
          <a:xfrm>
            <a:off x="688182" y="4415790"/>
            <a:ext cx="5505450" cy="3325699"/>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6568" bIns="46568" numCol="1" anchor="t" compatLnSpc="1">
            <a:prstTxWarp prst="textNoShape">
              <a:avLst/>
            </a:prstTxWarp>
            <a:spAutoFit/>
          </a:bodyPr>
          <a:lstStyle>
            <a:lvl1pPr marL="285750" indent="-285750">
              <a:defRPr sz="1200">
                <a:solidFill>
                  <a:schemeClr val="tx1"/>
                </a:solidFill>
                <a:latin typeface="Arial" charset="0"/>
                <a:ea typeface="ＭＳ Ｐゴシック" pitchFamily="34" charset="-128"/>
              </a:defRPr>
            </a:lvl1pPr>
            <a:lvl2pPr>
              <a:defRPr sz="1200">
                <a:solidFill>
                  <a:schemeClr val="tx1"/>
                </a:solidFill>
                <a:latin typeface="Arial" charset="0"/>
                <a:ea typeface="ＭＳ Ｐゴシック" pitchFamily="34" charset="-128"/>
              </a:defRPr>
            </a:lvl2pPr>
            <a:lvl3pPr>
              <a:defRPr sz="1200">
                <a:solidFill>
                  <a:schemeClr val="tx1"/>
                </a:solidFill>
                <a:latin typeface="Arial" charset="0"/>
                <a:ea typeface="ＭＳ Ｐゴシック" pitchFamily="34" charset="-128"/>
              </a:defRPr>
            </a:lvl3pPr>
            <a:lvl4pPr>
              <a:defRPr sz="1200">
                <a:solidFill>
                  <a:schemeClr val="tx1"/>
                </a:solidFill>
                <a:latin typeface="Arial" charset="0"/>
                <a:ea typeface="ＭＳ Ｐゴシック" pitchFamily="34" charset="-128"/>
              </a:defRPr>
            </a:lvl4pPr>
            <a:lvl5pPr>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defRPr/>
            </a:pPr>
            <a:endParaRPr lang="en-US" sz="1400" dirty="0"/>
          </a:p>
        </p:txBody>
      </p:sp>
      <p:sp>
        <p:nvSpPr>
          <p:cNvPr id="95236" name="Shape 194"/>
          <p:cNvSpPr>
            <a:spLocks noGrp="1"/>
          </p:cNvSpPr>
          <p:nvPr>
            <p:ph type="sldNum" sz="quarter" idx="12"/>
          </p:nvPr>
        </p:nvSpPr>
        <p:spPr>
          <a:xfrm>
            <a:off x="3898102" y="9016077"/>
            <a:ext cx="2982119" cy="278711"/>
          </a:xfrm>
          <a:noFill/>
        </p:spPr>
        <p:txBody>
          <a:bodyPr tIns="46568" bIns="46568">
            <a:spAutoFit/>
          </a:bodyPr>
          <a:lstStyle>
            <a:lvl1pPr eaLnBrk="0" hangingPunct="0">
              <a:defRPr sz="1400">
                <a:solidFill>
                  <a:srgbClr val="000000"/>
                </a:solidFill>
                <a:latin typeface="Arial" charset="0"/>
                <a:ea typeface="ＭＳ Ｐゴシック" pitchFamily="34" charset="-128"/>
                <a:sym typeface="Arial" charset="0"/>
              </a:defRPr>
            </a:lvl1pPr>
            <a:lvl2pPr marL="757066" indent="-291179" eaLnBrk="0" hangingPunct="0">
              <a:defRPr sz="1400">
                <a:solidFill>
                  <a:srgbClr val="000000"/>
                </a:solidFill>
                <a:latin typeface="Arial" charset="0"/>
                <a:ea typeface="ＭＳ Ｐゴシック" pitchFamily="34" charset="-128"/>
                <a:sym typeface="Arial" charset="0"/>
              </a:defRPr>
            </a:lvl2pPr>
            <a:lvl3pPr marL="1164717" indent="-232943" eaLnBrk="0" hangingPunct="0">
              <a:defRPr sz="1400">
                <a:solidFill>
                  <a:srgbClr val="000000"/>
                </a:solidFill>
                <a:latin typeface="Arial" charset="0"/>
                <a:ea typeface="ＭＳ Ｐゴシック" pitchFamily="34" charset="-128"/>
                <a:sym typeface="Arial" charset="0"/>
              </a:defRPr>
            </a:lvl3pPr>
            <a:lvl4pPr marL="1630604" indent="-232943" eaLnBrk="0" hangingPunct="0">
              <a:defRPr sz="1400">
                <a:solidFill>
                  <a:srgbClr val="000000"/>
                </a:solidFill>
                <a:latin typeface="Arial" charset="0"/>
                <a:ea typeface="ＭＳ Ｐゴシック" pitchFamily="34" charset="-128"/>
                <a:sym typeface="Arial" charset="0"/>
              </a:defRPr>
            </a:lvl4pPr>
            <a:lvl5pPr marL="2096491" indent="-232943" eaLnBrk="0" hangingPunct="0">
              <a:defRPr sz="1400">
                <a:solidFill>
                  <a:srgbClr val="000000"/>
                </a:solidFill>
                <a:latin typeface="Arial" charset="0"/>
                <a:ea typeface="ＭＳ Ｐゴシック" pitchFamily="34" charset="-128"/>
                <a:sym typeface="Arial" charset="0"/>
              </a:defRPr>
            </a:lvl5pPr>
            <a:lvl6pPr marL="2562377" indent="-232943"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6pPr>
            <a:lvl7pPr marL="3028264" indent="-232943"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7pPr>
            <a:lvl8pPr marL="3494151" indent="-232943"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8pPr>
            <a:lvl9pPr marL="3960038" indent="-232943"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9pPr>
          </a:lstStyle>
          <a:p>
            <a:pPr eaLnBrk="1" hangingPunct="1">
              <a:buSzPct val="25000"/>
            </a:pPr>
            <a:r>
              <a:rPr lang="en-US" sz="1200" dirty="0"/>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9</a:t>
            </a:fld>
            <a:endParaRPr lang="en-US" dirty="0"/>
          </a:p>
        </p:txBody>
      </p:sp>
    </p:spTree>
    <p:extLst>
      <p:ext uri="{BB962C8B-B14F-4D97-AF65-F5344CB8AC3E}">
        <p14:creationId xmlns:p14="http://schemas.microsoft.com/office/powerpoint/2010/main" val="2401549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10</a:t>
            </a:fld>
            <a:endParaRPr lang="en-US" dirty="0"/>
          </a:p>
        </p:txBody>
      </p:sp>
    </p:spTree>
    <p:extLst>
      <p:ext uri="{BB962C8B-B14F-4D97-AF65-F5344CB8AC3E}">
        <p14:creationId xmlns:p14="http://schemas.microsoft.com/office/powerpoint/2010/main" val="3002794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11</a:t>
            </a:fld>
            <a:endParaRPr lang="en-US" dirty="0"/>
          </a:p>
        </p:txBody>
      </p:sp>
    </p:spTree>
    <p:extLst>
      <p:ext uri="{BB962C8B-B14F-4D97-AF65-F5344CB8AC3E}">
        <p14:creationId xmlns:p14="http://schemas.microsoft.com/office/powerpoint/2010/main" val="2401549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12</a:t>
            </a:fld>
            <a:endParaRPr lang="en-US" dirty="0"/>
          </a:p>
        </p:txBody>
      </p:sp>
    </p:spTree>
    <p:extLst>
      <p:ext uri="{BB962C8B-B14F-4D97-AF65-F5344CB8AC3E}">
        <p14:creationId xmlns:p14="http://schemas.microsoft.com/office/powerpoint/2010/main" val="3392714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kern="1200" dirty="0" smtClean="0">
              <a:solidFill>
                <a:schemeClr val="tx1"/>
              </a:solidFill>
              <a:effectLst/>
              <a:latin typeface="+mn-lt"/>
              <a:ea typeface="+mn-ea"/>
              <a:cs typeface="+mn-cs"/>
            </a:endParaRP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Before we move on- there is another type of coherence that is essential</a:t>
            </a:r>
            <a:r>
              <a:rPr lang="en-US" sz="1200" b="1" kern="1200" baseline="0" dirty="0" smtClean="0">
                <a:solidFill>
                  <a:schemeClr val="tx1"/>
                </a:solidFill>
                <a:effectLst/>
                <a:latin typeface="+mn-lt"/>
                <a:ea typeface="+mn-ea"/>
                <a:cs typeface="+mn-cs"/>
              </a:rPr>
              <a:t> for not only teaching and learning the content, but also for developing those behaviors of a mathematician.</a:t>
            </a:r>
          </a:p>
          <a:p>
            <a:endParaRPr lang="en-US" sz="1200" b="1" kern="1200" baseline="0" dirty="0" smtClean="0">
              <a:solidFill>
                <a:schemeClr val="tx1"/>
              </a:solidFill>
              <a:effectLst/>
              <a:latin typeface="+mn-lt"/>
              <a:ea typeface="+mn-ea"/>
              <a:cs typeface="+mn-cs"/>
            </a:endParaRPr>
          </a:p>
          <a:p>
            <a:r>
              <a:rPr lang="en-US" sz="1200" b="1" kern="1200" baseline="0" dirty="0" smtClean="0">
                <a:solidFill>
                  <a:schemeClr val="tx1"/>
                </a:solidFill>
                <a:effectLst/>
                <a:latin typeface="+mn-lt"/>
                <a:ea typeface="+mn-ea"/>
                <a:cs typeface="+mn-cs"/>
              </a:rPr>
              <a:t>CLICK)</a:t>
            </a:r>
            <a:r>
              <a:rPr lang="en-US" sz="1200" b="1" kern="1200" dirty="0" smtClean="0">
                <a:solidFill>
                  <a:schemeClr val="tx1"/>
                </a:solidFill>
                <a:effectLst/>
                <a:latin typeface="+mn-lt"/>
                <a:ea typeface="+mn-ea"/>
                <a:cs typeface="+mn-cs"/>
              </a:rPr>
              <a:t>Activity 3- Grade-To-Grade Coherence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Explain, this slide shows a summary of the some topics that thread through each grade as content changes.. These topics thread within and between the standards. These are enduring understandings of fraction standards. As you go through the standards note these</a:t>
            </a:r>
            <a:r>
              <a:rPr lang="en-US" sz="1200" kern="1200" baseline="0" dirty="0" smtClean="0">
                <a:solidFill>
                  <a:schemeClr val="tx1"/>
                </a:solidFill>
                <a:effectLst/>
                <a:latin typeface="+mn-lt"/>
                <a:ea typeface="+mn-ea"/>
                <a:cs typeface="+mn-cs"/>
              </a:rPr>
              <a:t> topics constant between the grades. </a:t>
            </a:r>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142E959-8C7F-E24B-9276-B9E676FA4317}" type="slidenum">
              <a:rPr lang="en-US" smtClean="0"/>
              <a:pPr/>
              <a:t>13</a:t>
            </a:fld>
            <a:endParaRPr lang="en-US" dirty="0"/>
          </a:p>
        </p:txBody>
      </p:sp>
    </p:spTree>
    <p:extLst>
      <p:ext uri="{BB962C8B-B14F-4D97-AF65-F5344CB8AC3E}">
        <p14:creationId xmlns:p14="http://schemas.microsoft.com/office/powerpoint/2010/main" val="3492718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14</a:t>
            </a:fld>
            <a:endParaRPr lang="en-US" dirty="0"/>
          </a:p>
        </p:txBody>
      </p:sp>
    </p:spTree>
    <p:extLst>
      <p:ext uri="{BB962C8B-B14F-4D97-AF65-F5344CB8AC3E}">
        <p14:creationId xmlns:p14="http://schemas.microsoft.com/office/powerpoint/2010/main" val="3898579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15</a:t>
            </a:fld>
            <a:endParaRPr lang="en-US" dirty="0"/>
          </a:p>
        </p:txBody>
      </p:sp>
    </p:spTree>
    <p:extLst>
      <p:ext uri="{BB962C8B-B14F-4D97-AF65-F5344CB8AC3E}">
        <p14:creationId xmlns:p14="http://schemas.microsoft.com/office/powerpoint/2010/main" val="1369447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t>
            </a:r>
          </a:p>
        </p:txBody>
      </p:sp>
      <p:sp>
        <p:nvSpPr>
          <p:cNvPr id="4" name="Slide Number Placeholder 3"/>
          <p:cNvSpPr>
            <a:spLocks noGrp="1"/>
          </p:cNvSpPr>
          <p:nvPr>
            <p:ph type="sldNum" sz="quarter" idx="10"/>
          </p:nvPr>
        </p:nvSpPr>
        <p:spPr/>
        <p:txBody>
          <a:bodyPr/>
          <a:lstStyle/>
          <a:p>
            <a:fld id="{4288E759-5D36-487E-850C-F191B10D928E}" type="slidenum">
              <a:rPr lang="en-US" smtClean="0"/>
              <a:pPr/>
              <a:t>16</a:t>
            </a:fld>
            <a:endParaRPr lang="en-US" dirty="0"/>
          </a:p>
        </p:txBody>
      </p:sp>
    </p:spTree>
    <p:extLst>
      <p:ext uri="{BB962C8B-B14F-4D97-AF65-F5344CB8AC3E}">
        <p14:creationId xmlns:p14="http://schemas.microsoft.com/office/powerpoint/2010/main" val="1782276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288E759-5D36-487E-850C-F191B10D928E}" type="slidenum">
              <a:rPr lang="en-US" smtClean="0"/>
              <a:pPr/>
              <a:t>17</a:t>
            </a:fld>
            <a:endParaRPr lang="en-US" dirty="0"/>
          </a:p>
        </p:txBody>
      </p:sp>
    </p:spTree>
    <p:extLst>
      <p:ext uri="{BB962C8B-B14F-4D97-AF65-F5344CB8AC3E}">
        <p14:creationId xmlns:p14="http://schemas.microsoft.com/office/powerpoint/2010/main" val="3803157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18</a:t>
            </a:fld>
            <a:endParaRPr lang="en-US" dirty="0"/>
          </a:p>
        </p:txBody>
      </p:sp>
    </p:spTree>
    <p:extLst>
      <p:ext uri="{BB962C8B-B14F-4D97-AF65-F5344CB8AC3E}">
        <p14:creationId xmlns:p14="http://schemas.microsoft.com/office/powerpoint/2010/main" val="3392714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19</a:t>
            </a:fld>
            <a:endParaRPr lang="en-US" dirty="0"/>
          </a:p>
        </p:txBody>
      </p:sp>
    </p:spTree>
    <p:extLst>
      <p:ext uri="{BB962C8B-B14F-4D97-AF65-F5344CB8AC3E}">
        <p14:creationId xmlns:p14="http://schemas.microsoft.com/office/powerpoint/2010/main" val="1369447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buNone/>
            </a:pPr>
            <a:endParaRPr lang="en-US" baseline="0" dirty="0" smtClean="0">
              <a:solidFill>
                <a:srgbClr val="0033CC"/>
              </a:solidFill>
            </a:endParaRPr>
          </a:p>
        </p:txBody>
      </p:sp>
      <p:sp>
        <p:nvSpPr>
          <p:cNvPr id="4" name="Slide Number Placeholder 3"/>
          <p:cNvSpPr>
            <a:spLocks noGrp="1"/>
          </p:cNvSpPr>
          <p:nvPr>
            <p:ph type="sldNum" sz="quarter" idx="10"/>
          </p:nvPr>
        </p:nvSpPr>
        <p:spPr/>
        <p:txBody>
          <a:bodyPr/>
          <a:lstStyle/>
          <a:p>
            <a:fld id="{4288E759-5D36-487E-850C-F191B10D928E}"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21</a:t>
            </a:fld>
            <a:endParaRPr lang="en-US" dirty="0"/>
          </a:p>
        </p:txBody>
      </p:sp>
    </p:spTree>
    <p:extLst>
      <p:ext uri="{BB962C8B-B14F-4D97-AF65-F5344CB8AC3E}">
        <p14:creationId xmlns:p14="http://schemas.microsoft.com/office/powerpoint/2010/main" val="21568463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4625" indent="0">
              <a:buNone/>
            </a:pPr>
            <a:endParaRPr lang="en-US" dirty="0" smtClean="0">
              <a:solidFill>
                <a:srgbClr val="0033CC"/>
              </a:solidFill>
            </a:endParaRPr>
          </a:p>
        </p:txBody>
      </p:sp>
      <p:sp>
        <p:nvSpPr>
          <p:cNvPr id="4" name="Slide Number Placeholder 3"/>
          <p:cNvSpPr>
            <a:spLocks noGrp="1"/>
          </p:cNvSpPr>
          <p:nvPr>
            <p:ph type="sldNum" sz="quarter" idx="10"/>
          </p:nvPr>
        </p:nvSpPr>
        <p:spPr/>
        <p:txBody>
          <a:bodyPr/>
          <a:lstStyle/>
          <a:p>
            <a:fld id="{4288E759-5D36-487E-850C-F191B10D928E}"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smtClean="0">
              <a:solidFill>
                <a:srgbClr val="0033CC"/>
              </a:solidFill>
            </a:endParaRPr>
          </a:p>
        </p:txBody>
      </p:sp>
      <p:sp>
        <p:nvSpPr>
          <p:cNvPr id="4" name="Slide Number Placeholder 3"/>
          <p:cNvSpPr>
            <a:spLocks noGrp="1"/>
          </p:cNvSpPr>
          <p:nvPr>
            <p:ph type="sldNum" sz="quarter" idx="10"/>
          </p:nvPr>
        </p:nvSpPr>
        <p:spPr/>
        <p:txBody>
          <a:bodyPr/>
          <a:lstStyle/>
          <a:p>
            <a:fld id="{4288E759-5D36-487E-850C-F191B10D928E}"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0354" name="Shape 271"/>
          <p:cNvSpPr>
            <a:spLocks noGrp="1" noRot="1" noChangeAspect="1" noTextEdit="1"/>
          </p:cNvSpPr>
          <p:nvPr>
            <p:ph type="sldImg" idx="2"/>
          </p:nvPr>
        </p:nvSpPr>
        <p:spPr>
          <a:ln>
            <a:headEnd/>
            <a:tailEnd/>
          </a:ln>
        </p:spPr>
      </p:sp>
      <p:sp>
        <p:nvSpPr>
          <p:cNvPr id="100355" name="Shape 272"/>
          <p:cNvSpPr txBox="1">
            <a:spLocks noGrp="1"/>
          </p:cNvSpPr>
          <p:nvPr>
            <p:ph type="body" idx="1"/>
          </p:nvPr>
        </p:nvSpPr>
        <p:spPr bwMode="auto">
          <a:xfrm>
            <a:off x="688182" y="4415790"/>
            <a:ext cx="5505450" cy="101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tIns="46203" bIns="46203" numCol="1" anchor="t" compatLnSpc="1">
            <a:prstTxWarp prst="textNoShape">
              <a:avLst/>
            </a:prstTxWarp>
            <a:spAutoFit/>
          </a:bodyPr>
          <a:lstStyle>
            <a:lvl1pPr marL="285750" indent="-285750">
              <a:defRPr sz="1200">
                <a:solidFill>
                  <a:schemeClr val="tx1"/>
                </a:solidFill>
                <a:latin typeface="Arial" charset="0"/>
                <a:ea typeface="ＭＳ Ｐゴシック" pitchFamily="34" charset="-128"/>
              </a:defRPr>
            </a:lvl1pPr>
            <a:lvl2pPr>
              <a:defRPr sz="1200">
                <a:solidFill>
                  <a:schemeClr val="tx1"/>
                </a:solidFill>
                <a:latin typeface="Arial" charset="0"/>
                <a:ea typeface="ＭＳ Ｐゴシック" pitchFamily="34" charset="-128"/>
              </a:defRPr>
            </a:lvl2pPr>
            <a:lvl3pPr>
              <a:defRPr sz="1200">
                <a:solidFill>
                  <a:schemeClr val="tx1"/>
                </a:solidFill>
                <a:latin typeface="Arial" charset="0"/>
                <a:ea typeface="ＭＳ Ｐゴシック" pitchFamily="34" charset="-128"/>
              </a:defRPr>
            </a:lvl3pPr>
            <a:lvl4pPr>
              <a:defRPr sz="1200">
                <a:solidFill>
                  <a:schemeClr val="tx1"/>
                </a:solidFill>
                <a:latin typeface="Arial" charset="0"/>
                <a:ea typeface="ＭＳ Ｐゴシック" pitchFamily="34" charset="-128"/>
              </a:defRPr>
            </a:lvl4pPr>
            <a:lvl5pPr>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endParaRPr lang="en-US" sz="1800" dirty="0"/>
          </a:p>
        </p:txBody>
      </p:sp>
      <p:sp>
        <p:nvSpPr>
          <p:cNvPr id="100356" name="Shape 273"/>
          <p:cNvSpPr>
            <a:spLocks noGrp="1"/>
          </p:cNvSpPr>
          <p:nvPr>
            <p:ph type="sldNum" sz="quarter" idx="12"/>
          </p:nvPr>
        </p:nvSpPr>
        <p:spPr>
          <a:xfrm>
            <a:off x="3898103" y="9016813"/>
            <a:ext cx="2982119" cy="277974"/>
          </a:xfrm>
          <a:noFill/>
        </p:spPr>
        <p:txBody>
          <a:bodyPr tIns="46203" bIns="46203">
            <a:spAutoFit/>
          </a:bodyPr>
          <a:lstStyle>
            <a:lvl1pPr eaLnBrk="0" hangingPunct="0">
              <a:defRPr sz="1400">
                <a:solidFill>
                  <a:srgbClr val="000000"/>
                </a:solidFill>
                <a:latin typeface="Arial" charset="0"/>
                <a:ea typeface="ＭＳ Ｐゴシック" pitchFamily="34" charset="-128"/>
                <a:sym typeface="Arial" charset="0"/>
              </a:defRPr>
            </a:lvl1pPr>
            <a:lvl2pPr marL="751122" indent="-288893" eaLnBrk="0" hangingPunct="0">
              <a:defRPr sz="1400">
                <a:solidFill>
                  <a:srgbClr val="000000"/>
                </a:solidFill>
                <a:latin typeface="Arial" charset="0"/>
                <a:ea typeface="ＭＳ Ｐゴシック" pitchFamily="34" charset="-128"/>
                <a:sym typeface="Arial" charset="0"/>
              </a:defRPr>
            </a:lvl2pPr>
            <a:lvl3pPr marL="1155573" indent="-231115" eaLnBrk="0" hangingPunct="0">
              <a:defRPr sz="1400">
                <a:solidFill>
                  <a:srgbClr val="000000"/>
                </a:solidFill>
                <a:latin typeface="Arial" charset="0"/>
                <a:ea typeface="ＭＳ Ｐゴシック" pitchFamily="34" charset="-128"/>
                <a:sym typeface="Arial" charset="0"/>
              </a:defRPr>
            </a:lvl3pPr>
            <a:lvl4pPr marL="1617802" indent="-231115" eaLnBrk="0" hangingPunct="0">
              <a:defRPr sz="1400">
                <a:solidFill>
                  <a:srgbClr val="000000"/>
                </a:solidFill>
                <a:latin typeface="Arial" charset="0"/>
                <a:ea typeface="ＭＳ Ｐゴシック" pitchFamily="34" charset="-128"/>
                <a:sym typeface="Arial" charset="0"/>
              </a:defRPr>
            </a:lvl4pPr>
            <a:lvl5pPr marL="2080031" indent="-231115" eaLnBrk="0" hangingPunct="0">
              <a:defRPr sz="1400">
                <a:solidFill>
                  <a:srgbClr val="000000"/>
                </a:solidFill>
                <a:latin typeface="Arial" charset="0"/>
                <a:ea typeface="ＭＳ Ｐゴシック" pitchFamily="34" charset="-128"/>
                <a:sym typeface="Arial" charset="0"/>
              </a:defRPr>
            </a:lvl5pPr>
            <a:lvl6pPr marL="2542261" indent="-231115"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6pPr>
            <a:lvl7pPr marL="3004490" indent="-231115"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7pPr>
            <a:lvl8pPr marL="3466719" indent="-231115"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8pPr>
            <a:lvl9pPr marL="3928948" indent="-231115"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9pPr>
          </a:lstStyle>
          <a:p>
            <a:pPr eaLnBrk="1" hangingPunct="1">
              <a:buSzPct val="25000"/>
            </a:pPr>
            <a:r>
              <a:rPr lang="en-US" sz="1200" dirty="0"/>
              <a:t>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25</a:t>
            </a:fld>
            <a:endParaRPr lang="en-US" dirty="0"/>
          </a:p>
        </p:txBody>
      </p:sp>
    </p:spTree>
    <p:extLst>
      <p:ext uri="{BB962C8B-B14F-4D97-AF65-F5344CB8AC3E}">
        <p14:creationId xmlns:p14="http://schemas.microsoft.com/office/powerpoint/2010/main" val="13694478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288E759-5D36-487E-850C-F191B10D928E}"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solidFill>
                <a:srgbClr val="FF000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288E759-5D36-487E-850C-F191B10D928E}" type="slidenum">
              <a:rPr lang="en-US" smtClean="0"/>
              <a:pPr/>
              <a:t>27</a:t>
            </a:fld>
            <a:endParaRPr lang="en-US" dirty="0"/>
          </a:p>
        </p:txBody>
      </p:sp>
    </p:spTree>
    <p:extLst>
      <p:ext uri="{BB962C8B-B14F-4D97-AF65-F5344CB8AC3E}">
        <p14:creationId xmlns:p14="http://schemas.microsoft.com/office/powerpoint/2010/main" val="42730455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28</a:t>
            </a:fld>
            <a:endParaRPr lang="en-US" dirty="0"/>
          </a:p>
        </p:txBody>
      </p:sp>
    </p:spTree>
    <p:extLst>
      <p:ext uri="{BB962C8B-B14F-4D97-AF65-F5344CB8AC3E}">
        <p14:creationId xmlns:p14="http://schemas.microsoft.com/office/powerpoint/2010/main" val="20776270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4288E759-5D36-487E-850C-F191B10D928E}" type="slidenum">
              <a:rPr lang="en-US" smtClean="0"/>
              <a:pPr/>
              <a:t>29</a:t>
            </a:fld>
            <a:endParaRPr lang="en-US" dirty="0"/>
          </a:p>
        </p:txBody>
      </p:sp>
    </p:spTree>
    <p:extLst>
      <p:ext uri="{BB962C8B-B14F-4D97-AF65-F5344CB8AC3E}">
        <p14:creationId xmlns:p14="http://schemas.microsoft.com/office/powerpoint/2010/main" val="42859115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88E759-5D36-487E-850C-F191B10D928E}" type="slidenum">
              <a:rPr lang="en-US" smtClean="0"/>
              <a:pPr/>
              <a:t>30</a:t>
            </a:fld>
            <a:endParaRPr lang="en-US" dirty="0"/>
          </a:p>
        </p:txBody>
      </p:sp>
    </p:spTree>
    <p:extLst>
      <p:ext uri="{BB962C8B-B14F-4D97-AF65-F5344CB8AC3E}">
        <p14:creationId xmlns:p14="http://schemas.microsoft.com/office/powerpoint/2010/main" val="14323843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u="none" baseline="0" dirty="0" smtClean="0"/>
          </a:p>
        </p:txBody>
      </p:sp>
      <p:sp>
        <p:nvSpPr>
          <p:cNvPr id="4" name="Slide Number Placeholder 3"/>
          <p:cNvSpPr>
            <a:spLocks noGrp="1"/>
          </p:cNvSpPr>
          <p:nvPr>
            <p:ph type="sldNum" sz="quarter" idx="10"/>
          </p:nvPr>
        </p:nvSpPr>
        <p:spPr/>
        <p:txBody>
          <a:bodyPr/>
          <a:lstStyle/>
          <a:p>
            <a:fld id="{4288E759-5D36-487E-850C-F191B10D928E}" type="slidenum">
              <a:rPr lang="en-US" smtClean="0"/>
              <a:pPr/>
              <a:t>31</a:t>
            </a:fld>
            <a:endParaRPr lang="en-US" dirty="0"/>
          </a:p>
        </p:txBody>
      </p:sp>
    </p:spTree>
    <p:extLst>
      <p:ext uri="{BB962C8B-B14F-4D97-AF65-F5344CB8AC3E}">
        <p14:creationId xmlns:p14="http://schemas.microsoft.com/office/powerpoint/2010/main" val="567372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403225" y="990600"/>
            <a:ext cx="76200" cy="5105400"/>
          </a:xfrm>
          <a:prstGeom prst="rect">
            <a:avLst/>
          </a:prstGeom>
          <a:solidFill>
            <a:schemeClr val="bg2"/>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dirty="0" smtClean="0"/>
          </a:p>
        </p:txBody>
      </p:sp>
      <p:grpSp>
        <p:nvGrpSpPr>
          <p:cNvPr id="5" name="Group 8"/>
          <p:cNvGrpSpPr>
            <a:grpSpLocks/>
          </p:cNvGrpSpPr>
          <p:nvPr/>
        </p:nvGrpSpPr>
        <p:grpSpPr bwMode="auto">
          <a:xfrm>
            <a:off x="388938"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dirty="0" smtClean="0"/>
            </a:p>
          </p:txBody>
        </p:sp>
        <p:sp>
          <p:nvSpPr>
            <p:cNvPr id="7" name="Rectangle 10"/>
            <p:cNvSpPr>
              <a:spLocks noChangeArrowheads="1"/>
            </p:cNvSpPr>
            <p:nvPr/>
          </p:nvSpPr>
          <p:spPr bwMode="auto">
            <a:xfrm flipV="1">
              <a:off x="240" y="192"/>
              <a:ext cx="5004" cy="288"/>
            </a:xfrm>
            <a:prstGeom prst="rect">
              <a:avLst/>
            </a:prstGeom>
            <a:solidFill>
              <a:srgbClr val="FFCC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dirty="0" smtClean="0"/>
            </a:p>
          </p:txBody>
        </p:sp>
        <p:sp>
          <p:nvSpPr>
            <p:cNvPr id="8" name="Rectangle 11"/>
            <p:cNvSpPr>
              <a:spLocks noChangeArrowheads="1"/>
            </p:cNvSpPr>
            <p:nvPr/>
          </p:nvSpPr>
          <p:spPr bwMode="auto">
            <a:xfrm flipV="1">
              <a:off x="240" y="480"/>
              <a:ext cx="5004" cy="144"/>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dirty="0" smtClean="0"/>
            </a:p>
          </p:txBody>
        </p:sp>
        <p:sp>
          <p:nvSpPr>
            <p:cNvPr id="9" name="Rectangle 12"/>
            <p:cNvSpPr>
              <a:spLocks noChangeArrowheads="1"/>
            </p:cNvSpPr>
            <p:nvPr/>
          </p:nvSpPr>
          <p:spPr bwMode="auto">
            <a:xfrm flipV="1">
              <a:off x="5242" y="480"/>
              <a:ext cx="282" cy="144"/>
            </a:xfrm>
            <a:prstGeom prst="rect">
              <a:avLst/>
            </a:prstGeom>
            <a:solidFill>
              <a:srgbClr val="FFCC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dirty="0" smtClean="0"/>
            </a:p>
          </p:txBody>
        </p:sp>
        <p:sp>
          <p:nvSpPr>
            <p:cNvPr id="10" name="Line 13"/>
            <p:cNvSpPr>
              <a:spLocks noChangeShapeType="1"/>
            </p:cNvSpPr>
            <p:nvPr/>
          </p:nvSpPr>
          <p:spPr bwMode="auto">
            <a:xfrm flipH="1">
              <a:off x="480" y="2256"/>
              <a:ext cx="484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 name="Rectangle 14"/>
            <p:cNvSpPr>
              <a:spLocks noChangeArrowheads="1"/>
            </p:cNvSpPr>
            <p:nvPr/>
          </p:nvSpPr>
          <p:spPr bwMode="auto">
            <a:xfrm>
              <a:off x="240" y="192"/>
              <a:ext cx="5286" cy="364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dirty="0" smtClean="0"/>
            </a:p>
          </p:txBody>
        </p:sp>
      </p:grpSp>
      <p:pic>
        <p:nvPicPr>
          <p:cNvPr id="12" name="Picture 2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34163" y="304800"/>
            <a:ext cx="21463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3"/>
          <p:cNvSpPr>
            <a:spLocks noGrp="1" noChangeArrowheads="1"/>
          </p:cNvSpPr>
          <p:nvPr>
            <p:ph type="ctrTitle"/>
          </p:nvPr>
        </p:nvSpPr>
        <p:spPr>
          <a:xfrm>
            <a:off x="762000" y="1371600"/>
            <a:ext cx="7696200" cy="2057400"/>
          </a:xfrm>
        </p:spPr>
        <p:txBody>
          <a:bodyPr/>
          <a:lstStyle>
            <a:lvl1pPr>
              <a:defRPr sz="5400" b="1"/>
            </a:lvl1pPr>
          </a:lstStyle>
          <a:p>
            <a:pPr lvl="0"/>
            <a:r>
              <a:rPr lang="en-US" noProof="0" smtClean="0"/>
              <a:t>Click to edit Master title style</a:t>
            </a:r>
          </a:p>
        </p:txBody>
      </p:sp>
      <p:sp>
        <p:nvSpPr>
          <p:cNvPr id="5530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800"/>
            </a:lvl1pPr>
          </a:lstStyle>
          <a:p>
            <a:pPr lvl="0"/>
            <a:r>
              <a:rPr lang="en-US" noProof="0" smtClean="0"/>
              <a:t>Click to edit Master subtitle style</a:t>
            </a:r>
          </a:p>
        </p:txBody>
      </p:sp>
      <p:sp>
        <p:nvSpPr>
          <p:cNvPr id="13" name="Rectangle 5"/>
          <p:cNvSpPr>
            <a:spLocks noGrp="1" noChangeArrowheads="1"/>
          </p:cNvSpPr>
          <p:nvPr>
            <p:ph type="dt" sz="half" idx="10"/>
          </p:nvPr>
        </p:nvSpPr>
        <p:spPr>
          <a:xfrm>
            <a:off x="457200" y="6248400"/>
            <a:ext cx="2133600" cy="457200"/>
          </a:xfrm>
        </p:spPr>
        <p:txBody>
          <a:bodyPr/>
          <a:lstStyle>
            <a:lvl1pPr>
              <a:defRPr/>
            </a:lvl1pPr>
          </a:lstStyle>
          <a:p>
            <a:pPr algn="ctr" eaLnBrk="1" latinLnBrk="0" hangingPunct="1"/>
            <a:fld id="{23A271A1-F6D6-438B-A432-4747EE7ECD40}" type="datetimeFigureOut">
              <a:rPr lang="en-US" smtClean="0"/>
              <a:pPr algn="ctr" eaLnBrk="1" latinLnBrk="0" hangingPunct="1"/>
              <a:t>10/22/14</a:t>
            </a:fld>
            <a:endParaRPr lang="en-US" sz="2000" dirty="0">
              <a:solidFill>
                <a:srgbClr val="FFFFFF"/>
              </a:solidFill>
            </a:endParaRPr>
          </a:p>
        </p:txBody>
      </p:sp>
      <p:sp>
        <p:nvSpPr>
          <p:cNvPr id="14" name="Rectangle 6"/>
          <p:cNvSpPr>
            <a:spLocks noGrp="1" noChangeArrowheads="1"/>
          </p:cNvSpPr>
          <p:nvPr>
            <p:ph type="ftr" sz="quarter" idx="11"/>
          </p:nvPr>
        </p:nvSpPr>
        <p:spPr/>
        <p:txBody>
          <a:bodyPr/>
          <a:lstStyle>
            <a:lvl1pPr>
              <a:defRPr/>
            </a:lvl1pPr>
          </a:lstStyle>
          <a:p>
            <a:pPr algn="r" eaLnBrk="1" latinLnBrk="0" hangingPunct="1"/>
            <a:endParaRPr kumimoji="0" lang="en-US" dirty="0">
              <a:solidFill>
                <a:schemeClr val="tx2"/>
              </a:solidFill>
            </a:endParaRPr>
          </a:p>
        </p:txBody>
      </p:sp>
      <p:sp>
        <p:nvSpPr>
          <p:cNvPr id="15" name="Rectangle 7"/>
          <p:cNvSpPr>
            <a:spLocks noGrp="1" noChangeArrowheads="1"/>
          </p:cNvSpPr>
          <p:nvPr>
            <p:ph type="sldNum" sz="quarter" idx="12"/>
          </p:nvPr>
        </p:nvSpPr>
        <p:spPr>
          <a:xfrm>
            <a:off x="6553200" y="6248400"/>
            <a:ext cx="2133600" cy="457200"/>
          </a:xfrm>
        </p:spPr>
        <p:txBody>
          <a:bodyPr/>
          <a:lstStyle>
            <a:lvl1pPr>
              <a:defRPr b="1"/>
            </a:lvl1pPr>
          </a:lstStyle>
          <a:p>
            <a:fld id="{F0C94032-CD4C-4C25-B0C2-CEC720522D92}" type="slidenum">
              <a:rPr kumimoji="0" lang="en-US" smtClean="0"/>
              <a:pPr/>
              <a:t>‹#›</a:t>
            </a:fld>
            <a:endParaRPr kumimoji="0" lang="en-US" dirty="0">
              <a:solidFill>
                <a:schemeClr val="tx2"/>
              </a:solidFill>
            </a:endParaRPr>
          </a:p>
        </p:txBody>
      </p:sp>
    </p:spTree>
    <p:extLst>
      <p:ext uri="{BB962C8B-B14F-4D97-AF65-F5344CB8AC3E}">
        <p14:creationId xmlns:p14="http://schemas.microsoft.com/office/powerpoint/2010/main" val="3848764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23A271A1-F6D6-438B-A432-4747EE7ECD40}" type="datetimeFigureOut">
              <a:rPr lang="en-US" smtClean="0"/>
              <a:pPr/>
              <a:t>10/22/14</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kumimoji="0" lang="en-US" dirty="0"/>
          </a:p>
        </p:txBody>
      </p:sp>
      <p:sp>
        <p:nvSpPr>
          <p:cNvPr id="6" name="Rectangle 6"/>
          <p:cNvSpPr>
            <a:spLocks noGrp="1" noChangeArrowheads="1"/>
          </p:cNvSpPr>
          <p:nvPr>
            <p:ph type="sldNum" sz="quarter" idx="12"/>
          </p:nvPr>
        </p:nvSpPr>
        <p:spPr>
          <a:ln/>
        </p:spPr>
        <p:txBody>
          <a:bodyPr/>
          <a:lstStyle>
            <a:lvl1pPr>
              <a:defRPr/>
            </a:lvl1pPr>
          </a:lstStyle>
          <a:p>
            <a:fld id="{F0C94032-CD4C-4C25-B0C2-CEC720522D92}" type="slidenum">
              <a:rPr kumimoji="0" lang="en-US" smtClean="0"/>
              <a:pPr/>
              <a:t>‹#›</a:t>
            </a:fld>
            <a:endParaRPr kumimoji="0" lang="en-US" dirty="0">
              <a:solidFill>
                <a:srgbClr val="FFFFFF"/>
              </a:solidFill>
            </a:endParaRPr>
          </a:p>
        </p:txBody>
      </p:sp>
    </p:spTree>
    <p:extLst>
      <p:ext uri="{BB962C8B-B14F-4D97-AF65-F5344CB8AC3E}">
        <p14:creationId xmlns:p14="http://schemas.microsoft.com/office/powerpoint/2010/main" val="1704556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23A271A1-F6D6-438B-A432-4747EE7ECD40}" type="datetimeFigureOut">
              <a:rPr lang="en-US" smtClean="0"/>
              <a:pPr/>
              <a:t>10/22/14</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kumimoji="0" lang="en-US" dirty="0"/>
          </a:p>
        </p:txBody>
      </p:sp>
      <p:sp>
        <p:nvSpPr>
          <p:cNvPr id="6" name="Rectangle 6"/>
          <p:cNvSpPr>
            <a:spLocks noGrp="1" noChangeArrowheads="1"/>
          </p:cNvSpPr>
          <p:nvPr>
            <p:ph type="sldNum" sz="quarter" idx="12"/>
          </p:nvPr>
        </p:nvSpPr>
        <p:spPr>
          <a:ln/>
        </p:spPr>
        <p:txBody>
          <a:bodyPr/>
          <a:lstStyle>
            <a:lvl1pPr>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Tree>
    <p:extLst>
      <p:ext uri="{BB962C8B-B14F-4D97-AF65-F5344CB8AC3E}">
        <p14:creationId xmlns:p14="http://schemas.microsoft.com/office/powerpoint/2010/main" val="4166768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23A271A1-F6D6-438B-A432-4747EE7ECD40}" type="datetimeFigureOut">
              <a:rPr lang="en-US" smtClean="0"/>
              <a:pPr/>
              <a:t>10/22/14</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kumimoji="0" lang="en-US" dirty="0"/>
          </a:p>
        </p:txBody>
      </p:sp>
      <p:sp>
        <p:nvSpPr>
          <p:cNvPr id="7" name="Rectangle 6"/>
          <p:cNvSpPr>
            <a:spLocks noGrp="1" noChangeArrowheads="1"/>
          </p:cNvSpPr>
          <p:nvPr>
            <p:ph type="sldNum" sz="quarter" idx="12"/>
          </p:nvPr>
        </p:nvSpPr>
        <p:spPr>
          <a:ln/>
        </p:spPr>
        <p:txBody>
          <a:bodyPr/>
          <a:lstStyle>
            <a:lvl1pPr>
              <a:defRPr/>
            </a:lvl1pPr>
          </a:lstStyle>
          <a:p>
            <a:pPr algn="ctr" eaLnBrk="1" latinLnBrk="0" hangingPunct="1"/>
            <a:fld id="{F0C94032-CD4C-4C25-B0C2-CEC720522D92}" type="slidenum">
              <a:rPr kumimoji="0" lang="en-US" smtClean="0"/>
              <a:pPr algn="ctr" eaLnBrk="1" latinLnBrk="0" hangingPunct="1"/>
              <a:t>‹#›</a:t>
            </a:fld>
            <a:endParaRPr kumimoji="0" lang="en-US" dirty="0"/>
          </a:p>
        </p:txBody>
      </p:sp>
    </p:spTree>
    <p:extLst>
      <p:ext uri="{BB962C8B-B14F-4D97-AF65-F5344CB8AC3E}">
        <p14:creationId xmlns:p14="http://schemas.microsoft.com/office/powerpoint/2010/main" val="2210937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23A271A1-F6D6-438B-A432-4747EE7ECD40}" type="datetimeFigureOut">
              <a:rPr lang="en-US" smtClean="0"/>
              <a:pPr/>
              <a:t>10/22/14</a:t>
            </a:fld>
            <a:endParaRPr lang="en-US" dirty="0"/>
          </a:p>
        </p:txBody>
      </p:sp>
      <p:sp>
        <p:nvSpPr>
          <p:cNvPr id="8" name="Rectangle 5"/>
          <p:cNvSpPr>
            <a:spLocks noGrp="1" noChangeArrowheads="1"/>
          </p:cNvSpPr>
          <p:nvPr>
            <p:ph type="ftr" sz="quarter" idx="11"/>
          </p:nvPr>
        </p:nvSpPr>
        <p:spPr>
          <a:ln/>
        </p:spPr>
        <p:txBody>
          <a:bodyPr/>
          <a:lstStyle>
            <a:lvl1pPr>
              <a:defRPr/>
            </a:lvl1pPr>
          </a:lstStyle>
          <a:p>
            <a:endParaRPr kumimoji="0" lang="en-US" dirty="0"/>
          </a:p>
        </p:txBody>
      </p:sp>
      <p:sp>
        <p:nvSpPr>
          <p:cNvPr id="9" name="Rectangle 6"/>
          <p:cNvSpPr>
            <a:spLocks noGrp="1" noChangeArrowheads="1"/>
          </p:cNvSpPr>
          <p:nvPr>
            <p:ph type="sldNum" sz="quarter" idx="12"/>
          </p:nvPr>
        </p:nvSpPr>
        <p:spPr>
          <a:ln/>
        </p:spPr>
        <p:txBody>
          <a:bodyPr/>
          <a:lstStyle>
            <a:lvl1pPr>
              <a:defRPr/>
            </a:lvl1pPr>
          </a:lstStyle>
          <a:p>
            <a:pPr algn="ctr" eaLnBrk="1" latinLnBrk="0" hangingPunct="1"/>
            <a:fld id="{F0C94032-CD4C-4C25-B0C2-CEC720522D92}" type="slidenum">
              <a:rPr kumimoji="0" lang="en-US" smtClean="0"/>
              <a:pPr algn="ctr" eaLnBrk="1" latinLnBrk="0" hangingPunct="1"/>
              <a:t>‹#›</a:t>
            </a:fld>
            <a:endParaRPr kumimoji="0" lang="en-US" dirty="0"/>
          </a:p>
        </p:txBody>
      </p:sp>
    </p:spTree>
    <p:extLst>
      <p:ext uri="{BB962C8B-B14F-4D97-AF65-F5344CB8AC3E}">
        <p14:creationId xmlns:p14="http://schemas.microsoft.com/office/powerpoint/2010/main" val="1583402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23A271A1-F6D6-438B-A432-4747EE7ECD40}" type="datetimeFigureOut">
              <a:rPr lang="en-US" smtClean="0"/>
              <a:pPr/>
              <a:t>10/22/14</a:t>
            </a:fld>
            <a:endParaRPr lang="en-US" dirty="0"/>
          </a:p>
        </p:txBody>
      </p:sp>
      <p:sp>
        <p:nvSpPr>
          <p:cNvPr id="4" name="Rectangle 5"/>
          <p:cNvSpPr>
            <a:spLocks noGrp="1" noChangeArrowheads="1"/>
          </p:cNvSpPr>
          <p:nvPr>
            <p:ph type="ftr" sz="quarter" idx="11"/>
          </p:nvPr>
        </p:nvSpPr>
        <p:spPr>
          <a:ln/>
        </p:spPr>
        <p:txBody>
          <a:bodyPr/>
          <a:lstStyle>
            <a:lvl1pPr>
              <a:defRPr/>
            </a:lvl1pPr>
          </a:lstStyle>
          <a:p>
            <a:endParaRPr kumimoji="0" lang="en-US" dirty="0"/>
          </a:p>
        </p:txBody>
      </p:sp>
      <p:sp>
        <p:nvSpPr>
          <p:cNvPr id="5" name="Rectangle 6"/>
          <p:cNvSpPr>
            <a:spLocks noGrp="1" noChangeArrowheads="1"/>
          </p:cNvSpPr>
          <p:nvPr>
            <p:ph type="sldNum" sz="quarter" idx="12"/>
          </p:nvPr>
        </p:nvSpPr>
        <p:spPr>
          <a:ln/>
        </p:spPr>
        <p:txBody>
          <a:bodyPr/>
          <a:lstStyle>
            <a:lvl1pPr>
              <a:defRPr/>
            </a:lvl1pPr>
          </a:lstStyle>
          <a:p>
            <a:fld id="{F0C94032-CD4C-4C25-B0C2-CEC720522D92}" type="slidenum">
              <a:rPr kumimoji="0" lang="en-US" smtClean="0"/>
              <a:pPr/>
              <a:t>‹#›</a:t>
            </a:fld>
            <a:endParaRPr kumimoji="0" lang="en-US" dirty="0">
              <a:solidFill>
                <a:srgbClr val="FFFFFF"/>
              </a:solidFill>
            </a:endParaRPr>
          </a:p>
        </p:txBody>
      </p:sp>
    </p:spTree>
    <p:extLst>
      <p:ext uri="{BB962C8B-B14F-4D97-AF65-F5344CB8AC3E}">
        <p14:creationId xmlns:p14="http://schemas.microsoft.com/office/powerpoint/2010/main" val="781652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23A271A1-F6D6-438B-A432-4747EE7ECD40}" type="datetimeFigureOut">
              <a:rPr lang="en-US" smtClean="0"/>
              <a:pPr/>
              <a:t>10/22/14</a:t>
            </a:fld>
            <a:endParaRPr lang="en-US" dirty="0"/>
          </a:p>
        </p:txBody>
      </p:sp>
      <p:sp>
        <p:nvSpPr>
          <p:cNvPr id="3" name="Rectangle 5"/>
          <p:cNvSpPr>
            <a:spLocks noGrp="1" noChangeArrowheads="1"/>
          </p:cNvSpPr>
          <p:nvPr>
            <p:ph type="ftr" sz="quarter" idx="11"/>
          </p:nvPr>
        </p:nvSpPr>
        <p:spPr>
          <a:ln/>
        </p:spPr>
        <p:txBody>
          <a:bodyPr/>
          <a:lstStyle>
            <a:lvl1pPr>
              <a:defRPr/>
            </a:lvl1pPr>
          </a:lstStyle>
          <a:p>
            <a:endParaRPr kumimoji="0" lang="en-US" dirty="0"/>
          </a:p>
        </p:txBody>
      </p:sp>
      <p:sp>
        <p:nvSpPr>
          <p:cNvPr id="4" name="Rectangle 6"/>
          <p:cNvSpPr>
            <a:spLocks noGrp="1" noChangeArrowheads="1"/>
          </p:cNvSpPr>
          <p:nvPr>
            <p:ph type="sldNum" sz="quarter" idx="12"/>
          </p:nvPr>
        </p:nvSpPr>
        <p:spPr>
          <a:ln/>
        </p:spPr>
        <p:txBody>
          <a:bodyPr/>
          <a:lstStyle>
            <a:lvl1pPr>
              <a:defRPr/>
            </a:lvl1pPr>
          </a:lstStyle>
          <a:p>
            <a:fld id="{F0C94032-CD4C-4C25-B0C2-CEC720522D92}" type="slidenum">
              <a:rPr kumimoji="0" lang="en-US" smtClean="0"/>
              <a:pPr/>
              <a:t>‹#›</a:t>
            </a:fld>
            <a:endParaRPr kumimoji="0" lang="en-US" dirty="0">
              <a:solidFill>
                <a:schemeClr val="tx2"/>
              </a:solidFill>
            </a:endParaRPr>
          </a:p>
        </p:txBody>
      </p:sp>
    </p:spTree>
    <p:extLst>
      <p:ext uri="{BB962C8B-B14F-4D97-AF65-F5344CB8AC3E}">
        <p14:creationId xmlns:p14="http://schemas.microsoft.com/office/powerpoint/2010/main" val="3827606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3A271A1-F6D6-438B-A432-4747EE7ECD40}" type="datetimeFigureOut">
              <a:rPr lang="en-US" smtClean="0"/>
              <a:pPr/>
              <a:t>10/22/14</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kumimoji="0" lang="en-US" dirty="0"/>
          </a:p>
        </p:txBody>
      </p:sp>
      <p:sp>
        <p:nvSpPr>
          <p:cNvPr id="7" name="Rectangle 6"/>
          <p:cNvSpPr>
            <a:spLocks noGrp="1" noChangeArrowheads="1"/>
          </p:cNvSpPr>
          <p:nvPr>
            <p:ph type="sldNum" sz="quarter" idx="12"/>
          </p:nvPr>
        </p:nvSpPr>
        <p:spPr>
          <a:ln/>
        </p:spPr>
        <p:txBody>
          <a:bodyPr/>
          <a:lstStyle>
            <a:lvl1pPr>
              <a:defRPr/>
            </a:lvl1pPr>
          </a:lstStyle>
          <a:p>
            <a:fld id="{F0C94032-CD4C-4C25-B0C2-CEC720522D92}" type="slidenum">
              <a:rPr kumimoji="0" lang="en-US" smtClean="0"/>
              <a:pPr/>
              <a:t>‹#›</a:t>
            </a:fld>
            <a:endParaRPr kumimoji="0" lang="en-US" dirty="0">
              <a:solidFill>
                <a:srgbClr val="FFFFFF"/>
              </a:solidFill>
            </a:endParaRPr>
          </a:p>
        </p:txBody>
      </p:sp>
    </p:spTree>
    <p:extLst>
      <p:ext uri="{BB962C8B-B14F-4D97-AF65-F5344CB8AC3E}">
        <p14:creationId xmlns:p14="http://schemas.microsoft.com/office/powerpoint/2010/main" val="3072124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3A271A1-F6D6-438B-A432-4747EE7ECD40}" type="datetimeFigureOut">
              <a:rPr lang="en-US" smtClean="0"/>
              <a:pPr/>
              <a:t>10/22/14</a:t>
            </a:fld>
            <a:endParaRPr lang="en-US" dirty="0"/>
          </a:p>
        </p:txBody>
      </p:sp>
      <p:sp>
        <p:nvSpPr>
          <p:cNvPr id="6" name="Rectangle 5"/>
          <p:cNvSpPr>
            <a:spLocks noGrp="1" noChangeArrowheads="1"/>
          </p:cNvSpPr>
          <p:nvPr>
            <p:ph type="ftr" sz="quarter" idx="11"/>
          </p:nvPr>
        </p:nvSpPr>
        <p:spPr>
          <a:ln/>
        </p:spPr>
        <p:txBody>
          <a:bodyPr/>
          <a:lstStyle>
            <a:lvl1pPr>
              <a:defRPr/>
            </a:lvl1pPr>
          </a:lstStyle>
          <a:p>
            <a:endParaRPr kumimoji="0" lang="en-US" dirty="0"/>
          </a:p>
        </p:txBody>
      </p:sp>
      <p:sp>
        <p:nvSpPr>
          <p:cNvPr id="7" name="Rectangle 6"/>
          <p:cNvSpPr>
            <a:spLocks noGrp="1" noChangeArrowheads="1"/>
          </p:cNvSpPr>
          <p:nvPr>
            <p:ph type="sldNum" sz="quarter" idx="12"/>
          </p:nvPr>
        </p:nvSpPr>
        <p:spPr>
          <a:ln/>
        </p:spPr>
        <p:txBody>
          <a:bodyPr/>
          <a:lstStyle>
            <a:lvl1pPr>
              <a:defRPr/>
            </a:lvl1pPr>
          </a:lstStyle>
          <a:p>
            <a:pPr algn="ctr" eaLnBrk="1" latinLnBrk="0" hangingPunct="1"/>
            <a:fld id="{F0C94032-CD4C-4C25-B0C2-CEC720522D92}" type="slidenum">
              <a:rPr kumimoji="0" lang="en-US" smtClean="0"/>
              <a:pPr algn="ctr" eaLnBrk="1" latinLnBrk="0" hangingPunct="1"/>
              <a:t>‹#›</a:t>
            </a:fld>
            <a:endParaRPr kumimoji="0" lang="en-US" sz="2800" dirty="0"/>
          </a:p>
        </p:txBody>
      </p:sp>
    </p:spTree>
    <p:extLst>
      <p:ext uri="{BB962C8B-B14F-4D97-AF65-F5344CB8AC3E}">
        <p14:creationId xmlns:p14="http://schemas.microsoft.com/office/powerpoint/2010/main" val="1347397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23A271A1-F6D6-438B-A432-4747EE7ECD40}" type="datetimeFigureOut">
              <a:rPr lang="en-US" smtClean="0"/>
              <a:pPr/>
              <a:t>10/22/14</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kumimoji="0" lang="en-US" dirty="0"/>
          </a:p>
        </p:txBody>
      </p:sp>
      <p:sp>
        <p:nvSpPr>
          <p:cNvPr id="6" name="Rectangle 6"/>
          <p:cNvSpPr>
            <a:spLocks noGrp="1" noChangeArrowheads="1"/>
          </p:cNvSpPr>
          <p:nvPr>
            <p:ph type="sldNum" sz="quarter" idx="12"/>
          </p:nvPr>
        </p:nvSpPr>
        <p:spPr>
          <a:ln/>
        </p:spPr>
        <p:txBody>
          <a:bodyPr/>
          <a:lstStyle>
            <a:lvl1pPr>
              <a:defRPr/>
            </a:lvl1pPr>
          </a:lstStyle>
          <a:p>
            <a:fld id="{F0C94032-CD4C-4C25-B0C2-CEC720522D92}" type="slidenum">
              <a:rPr kumimoji="0" lang="en-US" smtClean="0"/>
              <a:pPr/>
              <a:t>‹#›</a:t>
            </a:fld>
            <a:endParaRPr kumimoji="0" lang="en-US" dirty="0"/>
          </a:p>
        </p:txBody>
      </p:sp>
    </p:spTree>
    <p:extLst>
      <p:ext uri="{BB962C8B-B14F-4D97-AF65-F5344CB8AC3E}">
        <p14:creationId xmlns:p14="http://schemas.microsoft.com/office/powerpoint/2010/main" val="1256371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23A271A1-F6D6-438B-A432-4747EE7ECD40}" type="datetimeFigureOut">
              <a:rPr lang="en-US" smtClean="0"/>
              <a:pPr/>
              <a:t>10/22/14</a:t>
            </a:fld>
            <a:endParaRPr lang="en-US" dirty="0"/>
          </a:p>
        </p:txBody>
      </p:sp>
      <p:sp>
        <p:nvSpPr>
          <p:cNvPr id="5" name="Rectangle 5"/>
          <p:cNvSpPr>
            <a:spLocks noGrp="1" noChangeArrowheads="1"/>
          </p:cNvSpPr>
          <p:nvPr>
            <p:ph type="ftr" sz="quarter" idx="11"/>
          </p:nvPr>
        </p:nvSpPr>
        <p:spPr>
          <a:ln/>
        </p:spPr>
        <p:txBody>
          <a:bodyPr/>
          <a:lstStyle>
            <a:lvl1pPr>
              <a:defRPr/>
            </a:lvl1pPr>
          </a:lstStyle>
          <a:p>
            <a:endParaRPr kumimoji="0" lang="en-US" dirty="0"/>
          </a:p>
        </p:txBody>
      </p:sp>
      <p:sp>
        <p:nvSpPr>
          <p:cNvPr id="6" name="Rectangle 6"/>
          <p:cNvSpPr>
            <a:spLocks noGrp="1" noChangeArrowheads="1"/>
          </p:cNvSpPr>
          <p:nvPr>
            <p:ph type="sldNum" sz="quarter" idx="12"/>
          </p:nvPr>
        </p:nvSpPr>
        <p:spPr>
          <a:ln/>
        </p:spPr>
        <p:txBody>
          <a:bodyPr/>
          <a:lstStyle>
            <a:lvl1pPr>
              <a:defRPr/>
            </a:lvl1pPr>
          </a:lstStyle>
          <a:p>
            <a:fld id="{F0C94032-CD4C-4C25-B0C2-CEC720522D92}" type="slidenum">
              <a:rPr kumimoji="0" lang="en-US" smtClean="0"/>
              <a:pPr/>
              <a:t>‹#›</a:t>
            </a:fld>
            <a:endParaRPr kumimoji="0" lang="en-US" dirty="0"/>
          </a:p>
        </p:txBody>
      </p:sp>
    </p:spTree>
    <p:extLst>
      <p:ext uri="{BB962C8B-B14F-4D97-AF65-F5344CB8AC3E}">
        <p14:creationId xmlns:p14="http://schemas.microsoft.com/office/powerpoint/2010/main" val="28512032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4276" name="Rectangle 4"/>
          <p:cNvSpPr>
            <a:spLocks noGrp="1" noChangeArrowheads="1"/>
          </p:cNvSpPr>
          <p:nvPr>
            <p:ph type="dt" sz="half" idx="2"/>
          </p:nvPr>
        </p:nvSpPr>
        <p:spPr bwMode="auto">
          <a:xfrm>
            <a:off x="457200" y="62484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atin typeface="+mn-lt"/>
                <a:cs typeface="+mn-cs"/>
              </a:defRPr>
            </a:lvl1pPr>
          </a:lstStyle>
          <a:p>
            <a:fld id="{23A271A1-F6D6-438B-A432-4747EE7ECD40}" type="datetimeFigureOut">
              <a:rPr lang="en-US" smtClean="0"/>
              <a:pPr/>
              <a:t>10/22/14</a:t>
            </a:fld>
            <a:endParaRPr lang="en-US" sz="1400" dirty="0">
              <a:solidFill>
                <a:schemeClr val="tx2"/>
              </a:solidFill>
            </a:endParaRPr>
          </a:p>
        </p:txBody>
      </p:sp>
      <p:sp>
        <p:nvSpPr>
          <p:cNvPr id="54277"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latin typeface="+mn-lt"/>
                <a:cs typeface="+mn-cs"/>
              </a:defRPr>
            </a:lvl1pPr>
          </a:lstStyle>
          <a:p>
            <a:pPr algn="r" eaLnBrk="1" latinLnBrk="0" hangingPunct="1"/>
            <a:endParaRPr kumimoji="0" lang="en-US" sz="1400" dirty="0">
              <a:solidFill>
                <a:schemeClr val="tx2"/>
              </a:solidFill>
            </a:endParaRPr>
          </a:p>
        </p:txBody>
      </p:sp>
      <p:sp>
        <p:nvSpPr>
          <p:cNvPr id="54278" name="Rectangle 6"/>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atin typeface="+mn-lt"/>
                <a:cs typeface="+mn-cs"/>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grpSp>
        <p:nvGrpSpPr>
          <p:cNvPr id="1031" name="Group 7"/>
          <p:cNvGrpSpPr>
            <a:grpSpLocks/>
          </p:cNvGrpSpPr>
          <p:nvPr/>
        </p:nvGrpSpPr>
        <p:grpSpPr bwMode="auto">
          <a:xfrm>
            <a:off x="279400" y="152400"/>
            <a:ext cx="8686800" cy="1600200"/>
            <a:chOff x="176" y="96"/>
            <a:chExt cx="5472" cy="1008"/>
          </a:xfrm>
        </p:grpSpPr>
        <p:sp>
          <p:nvSpPr>
            <p:cNvPr id="1033" name="Line 8"/>
            <p:cNvSpPr>
              <a:spLocks noChangeShapeType="1"/>
            </p:cNvSpPr>
            <p:nvPr/>
          </p:nvSpPr>
          <p:spPr bwMode="auto">
            <a:xfrm flipH="1">
              <a:off x="288" y="1104"/>
              <a:ext cx="523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34" name="Rectangle 9"/>
            <p:cNvSpPr>
              <a:spLocks noChangeArrowheads="1"/>
            </p:cNvSpPr>
            <p:nvPr/>
          </p:nvSpPr>
          <p:spPr bwMode="auto">
            <a:xfrm>
              <a:off x="5504" y="96"/>
              <a:ext cx="144" cy="144"/>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dirty="0" smtClean="0"/>
            </a:p>
          </p:txBody>
        </p:sp>
        <p:sp>
          <p:nvSpPr>
            <p:cNvPr id="1035" name="Rectangle 10"/>
            <p:cNvSpPr>
              <a:spLocks noChangeArrowheads="1"/>
            </p:cNvSpPr>
            <p:nvPr/>
          </p:nvSpPr>
          <p:spPr bwMode="auto">
            <a:xfrm>
              <a:off x="176" y="96"/>
              <a:ext cx="5326" cy="144"/>
            </a:xfrm>
            <a:prstGeom prst="rect">
              <a:avLst/>
            </a:prstGeom>
            <a:solidFill>
              <a:srgbClr val="FFCC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dirty="0" smtClean="0"/>
            </a:p>
          </p:txBody>
        </p:sp>
        <p:sp>
          <p:nvSpPr>
            <p:cNvPr id="1036" name="Rectangle 11"/>
            <p:cNvSpPr>
              <a:spLocks noChangeArrowheads="1"/>
            </p:cNvSpPr>
            <p:nvPr/>
          </p:nvSpPr>
          <p:spPr bwMode="auto">
            <a:xfrm>
              <a:off x="176" y="240"/>
              <a:ext cx="5326" cy="88"/>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dirty="0" smtClean="0"/>
            </a:p>
          </p:txBody>
        </p:sp>
        <p:sp>
          <p:nvSpPr>
            <p:cNvPr id="1037" name="Rectangle 12"/>
            <p:cNvSpPr>
              <a:spLocks noChangeArrowheads="1"/>
            </p:cNvSpPr>
            <p:nvPr/>
          </p:nvSpPr>
          <p:spPr bwMode="auto">
            <a:xfrm>
              <a:off x="5504" y="241"/>
              <a:ext cx="144" cy="86"/>
            </a:xfrm>
            <a:prstGeom prst="rect">
              <a:avLst/>
            </a:prstGeom>
            <a:solidFill>
              <a:srgbClr val="FFCC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dirty="0" smtClean="0"/>
            </a:p>
          </p:txBody>
        </p:sp>
      </p:grpSp>
      <p:pic>
        <p:nvPicPr>
          <p:cNvPr id="1032" name="Picture 1"/>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870700" y="5867400"/>
            <a:ext cx="18161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xmlns:p14="http://schemas.microsoft.com/office/powerpoint/2010/main" id="1" dur="indefinite" restart="never" nodeType="tmRoot"/>
      </p:par>
    </p:tnLst>
  </p:timing>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p:titleStyle>
    <p:bodyStyle>
      <a:lvl1pPr marL="469900" indent="-469900" algn="l" rtl="0" eaLnBrk="1" fontAlgn="base" hangingPunct="1">
        <a:spcBef>
          <a:spcPct val="20000"/>
        </a:spcBef>
        <a:spcAft>
          <a:spcPct val="0"/>
        </a:spcAft>
        <a:buClr>
          <a:schemeClr val="bg2"/>
        </a:buClr>
        <a:buSzPct val="70000"/>
        <a:buFont typeface="Wingdings" pitchFamily="2" charset="2"/>
        <a:buChar char="o"/>
        <a:defRPr sz="3200">
          <a:solidFill>
            <a:schemeClr val="tx1"/>
          </a:solidFill>
          <a:latin typeface="+mn-lt"/>
          <a:ea typeface="+mn-ea"/>
          <a:cs typeface="+mn-cs"/>
        </a:defRPr>
      </a:lvl1pPr>
      <a:lvl2pPr marL="908050" indent="-436563" algn="l" rtl="0" eaLnBrk="1" fontAlgn="base" hangingPunct="1">
        <a:spcBef>
          <a:spcPct val="20000"/>
        </a:spcBef>
        <a:spcAft>
          <a:spcPct val="0"/>
        </a:spcAft>
        <a:buClr>
          <a:srgbClr val="FFCC00"/>
        </a:buClr>
        <a:buSzPct val="75000"/>
        <a:buFont typeface="Wingdings" pitchFamily="2" charset="2"/>
        <a:buChar char="n"/>
        <a:defRPr sz="2800">
          <a:solidFill>
            <a:schemeClr val="tx1"/>
          </a:solidFill>
          <a:latin typeface="+mn-lt"/>
        </a:defRPr>
      </a:lvl2pPr>
      <a:lvl3pPr marL="1377950" indent="-468313" algn="l" rtl="0" eaLnBrk="1" fontAlgn="base" hangingPunct="1">
        <a:spcBef>
          <a:spcPct val="20000"/>
        </a:spcBef>
        <a:spcAft>
          <a:spcPct val="0"/>
        </a:spcAft>
        <a:buClr>
          <a:schemeClr val="bg2"/>
        </a:buClr>
        <a:buSzPct val="65000"/>
        <a:buFont typeface="Wingdings" pitchFamily="2" charset="2"/>
        <a:buChar char="o"/>
        <a:defRPr sz="2400">
          <a:solidFill>
            <a:schemeClr val="tx1"/>
          </a:solidFill>
          <a:latin typeface="+mn-lt"/>
        </a:defRPr>
      </a:lvl3pPr>
      <a:lvl4pPr marL="1827213" indent="-438150" algn="l" rtl="0" eaLnBrk="1" fontAlgn="base" hangingPunct="1">
        <a:spcBef>
          <a:spcPct val="20000"/>
        </a:spcBef>
        <a:spcAft>
          <a:spcPct val="0"/>
        </a:spcAft>
        <a:buClr>
          <a:srgbClr val="FFCC00"/>
        </a:buClr>
        <a:buSzPct val="75000"/>
        <a:buFont typeface="Wingdings" pitchFamily="2" charset="2"/>
        <a:buChar char="n"/>
        <a:defRPr sz="2000">
          <a:solidFill>
            <a:schemeClr val="tx1"/>
          </a:solidFill>
          <a:latin typeface="+mn-lt"/>
        </a:defRPr>
      </a:lvl4pPr>
      <a:lvl5pPr marL="2297113" indent="-468313" algn="l" rtl="0" eaLnBrk="1" fontAlgn="base" hangingPunct="1">
        <a:spcBef>
          <a:spcPct val="20000"/>
        </a:spcBef>
        <a:spcAft>
          <a:spcPct val="0"/>
        </a:spcAft>
        <a:buClr>
          <a:srgbClr val="FFCC00"/>
        </a:buClr>
        <a:buSzPct val="50000"/>
        <a:buFont typeface="Wingdings" pitchFamily="2" charset="2"/>
        <a:buChar char="o"/>
        <a:defRPr sz="2000">
          <a:solidFill>
            <a:schemeClr val="tx1"/>
          </a:solidFill>
          <a:latin typeface="+mn-lt"/>
        </a:defRPr>
      </a:lvl5pPr>
      <a:lvl6pPr marL="2754313" indent="-468313" algn="l" rtl="0" eaLnBrk="1" fontAlgn="base" hangingPunct="1">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eaLnBrk="1" fontAlgn="base" hangingPunct="1">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eaLnBrk="1" fontAlgn="base" hangingPunct="1">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eaLnBrk="1" fontAlgn="base" hangingPunct="1">
        <a:spcBef>
          <a:spcPct val="20000"/>
        </a:spcBef>
        <a:spcAft>
          <a:spcPct val="0"/>
        </a:spcAft>
        <a:buClr>
          <a:schemeClr val="accent1"/>
        </a:buClr>
        <a:buSzPct val="50000"/>
        <a:buFont typeface="Wingdings" pitchFamily="2" charset="2"/>
        <a:buChar char="o"/>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hyperlink" Target="https://www.teachingchannel.org/videos/multiplying-fractions-by-whole-numbers-lesson" TargetMode="External"/><Relationship Id="rId4" Type="http://schemas.openxmlformats.org/officeDocument/2006/relationships/image" Target="../media/image3.png"/><Relationship Id="rId1" Type="http://schemas.openxmlformats.org/officeDocument/2006/relationships/slideLayout" Target="../slideLayouts/slideLayout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533400" y="2057400"/>
            <a:ext cx="8001000" cy="3276600"/>
          </a:xfrm>
        </p:spPr>
        <p:txBody>
          <a:bodyPr anchor="ctr">
            <a:noAutofit/>
          </a:bodyPr>
          <a:lstStyle/>
          <a:p>
            <a:pPr algn="ctr"/>
            <a:r>
              <a:rPr lang="en-US" sz="5400" b="1" dirty="0" smtClean="0">
                <a:solidFill>
                  <a:schemeClr val="bg2">
                    <a:lumMod val="75000"/>
                  </a:schemeClr>
                </a:solidFill>
              </a:rPr>
              <a:t>The Importance of Coherent Lessons in Elementary Mathematics</a:t>
            </a:r>
            <a:br>
              <a:rPr lang="en-US" sz="5400" b="1" dirty="0" smtClean="0">
                <a:solidFill>
                  <a:schemeClr val="bg2">
                    <a:lumMod val="75000"/>
                  </a:schemeClr>
                </a:solidFill>
              </a:rPr>
            </a:br>
            <a:r>
              <a:rPr lang="en-US" sz="1400" dirty="0" smtClean="0">
                <a:solidFill>
                  <a:schemeClr val="bg2">
                    <a:lumMod val="75000"/>
                  </a:schemeClr>
                </a:solidFill>
              </a:rPr>
              <a:t>Linda Schoenbrodt, MSDE, Elementary Programs Specialist</a:t>
            </a:r>
            <a:endParaRPr lang="en-US" sz="5400" b="1" dirty="0">
              <a:solidFill>
                <a:schemeClr val="bg2">
                  <a:lumMod val="75000"/>
                </a:schemeClr>
              </a:solidFill>
            </a:endParaRPr>
          </a:p>
        </p:txBody>
      </p:sp>
      <p:sp>
        <p:nvSpPr>
          <p:cNvPr id="3" name="Subtitle 2"/>
          <p:cNvSpPr>
            <a:spLocks noGrp="1"/>
          </p:cNvSpPr>
          <p:nvPr>
            <p:ph type="subTitle" idx="1"/>
          </p:nvPr>
        </p:nvSpPr>
        <p:spPr>
          <a:xfrm>
            <a:off x="2362200" y="6096000"/>
            <a:ext cx="6781800" cy="533400"/>
          </a:xfrm>
          <a:solidFill>
            <a:srgbClr val="0000BC"/>
          </a:solidFill>
        </p:spPr>
        <p:txBody>
          <a:bodyPr>
            <a:noAutofit/>
          </a:bodyPr>
          <a:lstStyle/>
          <a:p>
            <a:pPr algn="ctr"/>
            <a:endParaRPr lang="en-US" sz="2400" b="1" dirty="0"/>
          </a:p>
        </p:txBody>
      </p:sp>
      <p:sp>
        <p:nvSpPr>
          <p:cNvPr id="5" name="TextBox 4"/>
          <p:cNvSpPr txBox="1"/>
          <p:nvPr/>
        </p:nvSpPr>
        <p:spPr>
          <a:xfrm>
            <a:off x="0" y="6172200"/>
            <a:ext cx="2209800" cy="461665"/>
          </a:xfrm>
          <a:prstGeom prst="rect">
            <a:avLst/>
          </a:prstGeom>
          <a:noFill/>
        </p:spPr>
        <p:txBody>
          <a:bodyPr wrap="square" rtlCol="0">
            <a:spAutoFit/>
          </a:bodyPr>
          <a:lstStyle/>
          <a:p>
            <a:pPr algn="ctr"/>
            <a:r>
              <a:rPr lang="en-US" sz="2400" b="1" dirty="0" smtClean="0"/>
              <a:t>October, 2014</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690265"/>
            <a:ext cx="6934200" cy="923330"/>
          </a:xfrm>
          <a:prstGeom prst="rect">
            <a:avLst/>
          </a:prstGeom>
          <a:solidFill>
            <a:schemeClr val="bg2">
              <a:lumMod val="75000"/>
            </a:schemeClr>
          </a:solidFill>
        </p:spPr>
        <p:txBody>
          <a:bodyPr wrap="square" rtlCol="0">
            <a:spAutoFit/>
          </a:bodyPr>
          <a:lstStyle/>
          <a:p>
            <a:pPr algn="ctr"/>
            <a:r>
              <a:rPr lang="en-US" sz="5400" b="1" dirty="0" smtClean="0">
                <a:solidFill>
                  <a:schemeClr val="bg1"/>
                </a:solidFill>
                <a:cs typeface="Arial" pitchFamily="34" charset="0"/>
              </a:rPr>
              <a:t>TODAY’S OUTCOME   </a:t>
            </a:r>
            <a:endParaRPr lang="en-US" sz="5400" b="1" dirty="0">
              <a:solidFill>
                <a:schemeClr val="bg1"/>
              </a:solidFill>
              <a:cs typeface="Arial" pitchFamily="34" charset="0"/>
            </a:endParaRPr>
          </a:p>
        </p:txBody>
      </p:sp>
      <p:sp>
        <p:nvSpPr>
          <p:cNvPr id="4" name="TextBox 3"/>
          <p:cNvSpPr txBox="1"/>
          <p:nvPr/>
        </p:nvSpPr>
        <p:spPr>
          <a:xfrm>
            <a:off x="762000" y="1752601"/>
            <a:ext cx="7696200" cy="4693593"/>
          </a:xfrm>
          <a:prstGeom prst="rect">
            <a:avLst/>
          </a:prstGeom>
          <a:ln w="76200">
            <a:solidFill>
              <a:srgbClr val="008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7663"/>
            <a:endParaRPr lang="en-US" sz="1100" b="1" dirty="0" smtClean="0">
              <a:solidFill>
                <a:srgbClr val="008000"/>
              </a:solidFill>
              <a:latin typeface="Arial" pitchFamily="34" charset="0"/>
              <a:cs typeface="Arial" pitchFamily="34" charset="0"/>
            </a:endParaRPr>
          </a:p>
          <a:p>
            <a:pPr marL="347663"/>
            <a:endParaRPr lang="en-US" sz="1200" b="1" dirty="0" smtClean="0">
              <a:solidFill>
                <a:srgbClr val="002060"/>
              </a:solidFill>
              <a:latin typeface="Calibri" pitchFamily="34" charset="0"/>
              <a:cs typeface="Calibri" pitchFamily="34" charset="0"/>
            </a:endParaRPr>
          </a:p>
          <a:p>
            <a:pPr marL="347663"/>
            <a:r>
              <a:rPr lang="en-US" sz="4000" b="1" dirty="0" smtClean="0">
                <a:solidFill>
                  <a:srgbClr val="000000"/>
                </a:solidFill>
                <a:latin typeface="Calibri" pitchFamily="34" charset="0"/>
                <a:cs typeface="Calibri" pitchFamily="34" charset="0"/>
              </a:rPr>
              <a:t>Participants will:</a:t>
            </a:r>
          </a:p>
          <a:p>
            <a:pPr marL="347663"/>
            <a:endParaRPr lang="en-US" sz="1200" b="1" dirty="0" smtClean="0">
              <a:solidFill>
                <a:srgbClr val="000000"/>
              </a:solidFill>
              <a:latin typeface="Arial" pitchFamily="34" charset="0"/>
              <a:cs typeface="Arial" pitchFamily="34" charset="0"/>
            </a:endParaRPr>
          </a:p>
          <a:p>
            <a:pPr marL="347663"/>
            <a:r>
              <a:rPr lang="en-US" sz="4000" dirty="0" smtClean="0">
                <a:solidFill>
                  <a:srgbClr val="000000"/>
                </a:solidFill>
                <a:latin typeface="Calibri" pitchFamily="34" charset="0"/>
                <a:cs typeface="Calibri" pitchFamily="34" charset="0"/>
              </a:rPr>
              <a:t>Explore in depth the “shift” of </a:t>
            </a:r>
            <a:r>
              <a:rPr lang="en-US" sz="4000" b="1" i="1" dirty="0" smtClean="0">
                <a:solidFill>
                  <a:srgbClr val="000000"/>
                </a:solidFill>
                <a:latin typeface="Calibri" pitchFamily="34" charset="0"/>
                <a:cs typeface="Calibri" pitchFamily="34" charset="0"/>
              </a:rPr>
              <a:t>COHERENCE</a:t>
            </a:r>
            <a:r>
              <a:rPr lang="en-US" sz="4000" dirty="0" smtClean="0">
                <a:solidFill>
                  <a:srgbClr val="000000"/>
                </a:solidFill>
                <a:latin typeface="Calibri" pitchFamily="34" charset="0"/>
                <a:cs typeface="Calibri" pitchFamily="34" charset="0"/>
              </a:rPr>
              <a:t> and its impact on mathematics </a:t>
            </a:r>
            <a:r>
              <a:rPr lang="en-US" sz="4000" b="1" dirty="0" smtClean="0">
                <a:solidFill>
                  <a:schemeClr val="accent1">
                    <a:lumMod val="75000"/>
                  </a:schemeClr>
                </a:solidFill>
                <a:latin typeface="Calibri" pitchFamily="34" charset="0"/>
                <a:cs typeface="Calibri" pitchFamily="34" charset="0"/>
              </a:rPr>
              <a:t>content</a:t>
            </a:r>
            <a:r>
              <a:rPr lang="en-US" sz="4000" b="1" dirty="0" smtClean="0">
                <a:solidFill>
                  <a:srgbClr val="000000"/>
                </a:solidFill>
                <a:latin typeface="Calibri" pitchFamily="34" charset="0"/>
                <a:cs typeface="Calibri" pitchFamily="34" charset="0"/>
              </a:rPr>
              <a:t>, </a:t>
            </a:r>
            <a:r>
              <a:rPr lang="en-US" sz="4000" b="1" dirty="0" smtClean="0">
                <a:solidFill>
                  <a:srgbClr val="C00000"/>
                </a:solidFill>
                <a:latin typeface="Calibri" pitchFamily="34" charset="0"/>
                <a:cs typeface="Calibri" pitchFamily="34" charset="0"/>
              </a:rPr>
              <a:t>instruction</a:t>
            </a:r>
            <a:r>
              <a:rPr lang="en-US" sz="4000" b="1" dirty="0" smtClean="0">
                <a:solidFill>
                  <a:srgbClr val="000000"/>
                </a:solidFill>
                <a:latin typeface="Calibri" pitchFamily="34" charset="0"/>
                <a:cs typeface="Calibri" pitchFamily="34" charset="0"/>
              </a:rPr>
              <a:t>, </a:t>
            </a:r>
            <a:r>
              <a:rPr lang="en-US" sz="4000" dirty="0" smtClean="0">
                <a:solidFill>
                  <a:srgbClr val="000000"/>
                </a:solidFill>
                <a:latin typeface="Calibri" pitchFamily="34" charset="0"/>
                <a:cs typeface="Calibri" pitchFamily="34" charset="0"/>
              </a:rPr>
              <a:t>and</a:t>
            </a:r>
            <a:r>
              <a:rPr lang="en-US" sz="4000" b="1" dirty="0" smtClean="0">
                <a:solidFill>
                  <a:srgbClr val="000000"/>
                </a:solidFill>
                <a:latin typeface="Calibri" pitchFamily="34" charset="0"/>
                <a:cs typeface="Calibri" pitchFamily="34" charset="0"/>
              </a:rPr>
              <a:t> </a:t>
            </a:r>
            <a:r>
              <a:rPr lang="en-US" sz="4000" b="1" dirty="0" smtClean="0">
                <a:solidFill>
                  <a:srgbClr val="7030A0"/>
                </a:solidFill>
                <a:latin typeface="Calibri" pitchFamily="34" charset="0"/>
                <a:cs typeface="Calibri" pitchFamily="34" charset="0"/>
              </a:rPr>
              <a:t>assessment</a:t>
            </a:r>
            <a:r>
              <a:rPr lang="en-US" sz="4000" b="1" dirty="0" smtClean="0">
                <a:solidFill>
                  <a:srgbClr val="000000"/>
                </a:solidFill>
                <a:latin typeface="Calibri" pitchFamily="34" charset="0"/>
                <a:cs typeface="Calibri" pitchFamily="34" charset="0"/>
              </a:rPr>
              <a:t> </a:t>
            </a:r>
            <a:r>
              <a:rPr lang="en-US" sz="4000" dirty="0" smtClean="0">
                <a:solidFill>
                  <a:srgbClr val="000000"/>
                </a:solidFill>
                <a:latin typeface="Calibri" pitchFamily="34" charset="0"/>
                <a:cs typeface="Calibri" pitchFamily="34" charset="0"/>
              </a:rPr>
              <a:t>of the MD CC-R standards .</a:t>
            </a:r>
          </a:p>
          <a:p>
            <a:pPr marL="347663"/>
            <a:endParaRPr lang="en-US" sz="1200" dirty="0" smtClean="0">
              <a:solidFill>
                <a:srgbClr val="006600"/>
              </a:solidFill>
              <a:latin typeface="Calibri" pitchFamily="34" charset="0"/>
              <a:cs typeface="Calibri" pitchFamily="34" charset="0"/>
            </a:endParaRPr>
          </a:p>
          <a:p>
            <a:pPr marL="347663"/>
            <a:endParaRPr lang="en-US" sz="1200" b="1" dirty="0">
              <a:solidFill>
                <a:srgbClr val="0033CC"/>
              </a:solidFill>
              <a:latin typeface="Arial" pitchFamily="34" charset="0"/>
              <a:cs typeface="Arial" pitchFamily="34" charset="0"/>
            </a:endParaRPr>
          </a:p>
        </p:txBody>
      </p:sp>
    </p:spTree>
    <p:extLst>
      <p:ext uri="{BB962C8B-B14F-4D97-AF65-F5344CB8AC3E}">
        <p14:creationId xmlns:p14="http://schemas.microsoft.com/office/powerpoint/2010/main" val="423692678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FF0000"/>
                </a:solidFill>
              </a:rPr>
              <a:t>Getting </a:t>
            </a:r>
            <a:r>
              <a:rPr lang="en-US" sz="4000" dirty="0">
                <a:solidFill>
                  <a:srgbClr val="FF0000"/>
                </a:solidFill>
              </a:rPr>
              <a:t>on Track with </a:t>
            </a:r>
            <a:r>
              <a:rPr lang="en-US" sz="4000" dirty="0" smtClean="0">
                <a:solidFill>
                  <a:srgbClr val="FF0000"/>
                </a:solidFill>
              </a:rPr>
              <a:t>PARCC</a:t>
            </a:r>
            <a:endParaRPr lang="en-US" sz="4000" dirty="0">
              <a:solidFill>
                <a:srgbClr val="FF0000"/>
              </a:solidFill>
            </a:endParaRPr>
          </a:p>
        </p:txBody>
      </p:sp>
      <p:sp>
        <p:nvSpPr>
          <p:cNvPr id="3" name="Content Placeholder 2"/>
          <p:cNvSpPr>
            <a:spLocks noGrp="1"/>
          </p:cNvSpPr>
          <p:nvPr>
            <p:ph idx="1"/>
          </p:nvPr>
        </p:nvSpPr>
        <p:spPr/>
        <p:txBody>
          <a:bodyPr/>
          <a:lstStyle/>
          <a:p>
            <a:r>
              <a:rPr lang="en-US" dirty="0" smtClean="0"/>
              <a:t>Provide daily instruction for students to learn the mathematics content based on </a:t>
            </a:r>
            <a:r>
              <a:rPr lang="en-US" i="1" dirty="0" smtClean="0"/>
              <a:t>MD College and Career- Ready Standards </a:t>
            </a:r>
            <a:r>
              <a:rPr lang="en-US" dirty="0" smtClean="0"/>
              <a:t>and using the progressions</a:t>
            </a:r>
            <a:endParaRPr lang="en-US" sz="3200" dirty="0" smtClean="0"/>
          </a:p>
          <a:p>
            <a:r>
              <a:rPr lang="en-US" dirty="0" smtClean="0"/>
              <a:t> Develop the behaviors students need to  demonstrate their knowledge and understanding</a:t>
            </a:r>
            <a:r>
              <a:rPr lang="en-US" dirty="0"/>
              <a:t> </a:t>
            </a:r>
            <a:r>
              <a:rPr lang="en-US" dirty="0" smtClean="0"/>
              <a:t>of the content- Think and act like mathematicians.</a:t>
            </a:r>
            <a:endParaRPr lang="en-US" dirty="0"/>
          </a:p>
        </p:txBody>
      </p:sp>
    </p:spTree>
    <p:extLst>
      <p:ext uri="{BB962C8B-B14F-4D97-AF65-F5344CB8AC3E}">
        <p14:creationId xmlns:p14="http://schemas.microsoft.com/office/powerpoint/2010/main" val="27387554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CCSS Shifts for Mathematics</a:t>
            </a:r>
            <a:endParaRPr lang="en-US" sz="3600" dirty="0"/>
          </a:p>
        </p:txBody>
      </p:sp>
      <p:sp>
        <p:nvSpPr>
          <p:cNvPr id="3" name="Content Placeholder 2"/>
          <p:cNvSpPr>
            <a:spLocks noGrp="1"/>
          </p:cNvSpPr>
          <p:nvPr>
            <p:ph idx="1"/>
          </p:nvPr>
        </p:nvSpPr>
        <p:spPr/>
        <p:txBody>
          <a:bodyPr/>
          <a:lstStyle/>
          <a:p>
            <a:r>
              <a:rPr lang="en-US" sz="2800" dirty="0" smtClean="0">
                <a:solidFill>
                  <a:srgbClr val="FF0000"/>
                </a:solidFill>
              </a:rPr>
              <a:t>Focus</a:t>
            </a:r>
            <a:r>
              <a:rPr lang="en-US" sz="2800" dirty="0" smtClean="0"/>
              <a:t>: strongly teach the content focus of the standards using the mathematical progressions</a:t>
            </a:r>
          </a:p>
          <a:p>
            <a:r>
              <a:rPr lang="en-US" sz="2800" dirty="0" smtClean="0">
                <a:solidFill>
                  <a:srgbClr val="FF0000"/>
                </a:solidFill>
              </a:rPr>
              <a:t>Coherence</a:t>
            </a:r>
            <a:r>
              <a:rPr lang="en-US" sz="2800" dirty="0" smtClean="0"/>
              <a:t>: think across grades, and link to major topics within each grade.</a:t>
            </a:r>
            <a:endParaRPr lang="en-US" sz="2800" dirty="0"/>
          </a:p>
          <a:p>
            <a:r>
              <a:rPr lang="en-US" sz="2800" dirty="0" smtClean="0">
                <a:solidFill>
                  <a:srgbClr val="FF0000"/>
                </a:solidFill>
              </a:rPr>
              <a:t>Rigor</a:t>
            </a:r>
            <a:r>
              <a:rPr lang="en-US" sz="2800" dirty="0" smtClean="0"/>
              <a:t>: in major topics, pursue with equal intensity</a:t>
            </a:r>
          </a:p>
          <a:p>
            <a:pPr lvl="1"/>
            <a:r>
              <a:rPr lang="en-US" sz="2400" dirty="0" smtClean="0"/>
              <a:t>Conceptual Understanding</a:t>
            </a:r>
          </a:p>
          <a:p>
            <a:pPr lvl="1"/>
            <a:r>
              <a:rPr lang="en-US" sz="2400" dirty="0" smtClean="0"/>
              <a:t>Procedural Skill and fluency</a:t>
            </a:r>
          </a:p>
          <a:p>
            <a:pPr lvl="1"/>
            <a:r>
              <a:rPr lang="en-US" sz="2400" dirty="0" smtClean="0"/>
              <a:t>Applications</a:t>
            </a:r>
            <a:endParaRPr lang="en-US" sz="2400" dirty="0"/>
          </a:p>
        </p:txBody>
      </p:sp>
    </p:spTree>
    <p:extLst>
      <p:ext uri="{BB962C8B-B14F-4D97-AF65-F5344CB8AC3E}">
        <p14:creationId xmlns:p14="http://schemas.microsoft.com/office/powerpoint/2010/main" val="2850502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solidFill>
                  <a:srgbClr val="FF0000"/>
                </a:solidFill>
              </a:rPr>
              <a:t>PARCC talks about the CCSS Shifts for Mathematics</a:t>
            </a:r>
            <a:endParaRPr lang="en-US" sz="3600" dirty="0">
              <a:solidFill>
                <a:srgbClr val="FF0000"/>
              </a:solidFill>
            </a:endParaRPr>
          </a:p>
        </p:txBody>
      </p:sp>
      <p:sp>
        <p:nvSpPr>
          <p:cNvPr id="3" name="Content Placeholder 2"/>
          <p:cNvSpPr>
            <a:spLocks noGrp="1"/>
          </p:cNvSpPr>
          <p:nvPr>
            <p:ph idx="1"/>
          </p:nvPr>
        </p:nvSpPr>
        <p:spPr>
          <a:xfrm>
            <a:off x="381000" y="1752600"/>
            <a:ext cx="8229600" cy="4114800"/>
          </a:xfrm>
        </p:spPr>
        <p:txBody>
          <a:bodyPr/>
          <a:lstStyle/>
          <a:p>
            <a:r>
              <a:rPr lang="en-US" dirty="0" smtClean="0"/>
              <a:t>“Two major evidence based principles, on which the standards are based, are </a:t>
            </a:r>
            <a:r>
              <a:rPr lang="en-US" b="1" dirty="0" smtClean="0"/>
              <a:t>focus</a:t>
            </a:r>
            <a:r>
              <a:rPr lang="en-US" dirty="0" smtClean="0"/>
              <a:t> and </a:t>
            </a:r>
            <a:r>
              <a:rPr lang="en-US" b="1" dirty="0" smtClean="0"/>
              <a:t>coherence</a:t>
            </a:r>
            <a:r>
              <a:rPr lang="en-US" dirty="0" smtClean="0"/>
              <a:t>. </a:t>
            </a:r>
          </a:p>
          <a:p>
            <a:r>
              <a:rPr lang="en-US" dirty="0" smtClean="0"/>
              <a:t>Focus is necessary so that students have time to think, practice, and integrate new ideas into their growing knowledge structure.”</a:t>
            </a:r>
            <a:r>
              <a:rPr lang="en-US" sz="1400" dirty="0" smtClean="0"/>
              <a:t>.(</a:t>
            </a:r>
            <a:r>
              <a:rPr lang="en-US" sz="1600" dirty="0" smtClean="0"/>
              <a:t>PARCC-Framework. Grades  3-11)</a:t>
            </a:r>
            <a:endParaRPr lang="en-US" sz="1400" dirty="0" smtClean="0"/>
          </a:p>
        </p:txBody>
      </p:sp>
    </p:spTree>
    <p:extLst>
      <p:ext uri="{BB962C8B-B14F-4D97-AF65-F5344CB8AC3E}">
        <p14:creationId xmlns:p14="http://schemas.microsoft.com/office/powerpoint/2010/main" val="41296612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FF0000"/>
                </a:solidFill>
              </a:rPr>
              <a:t>PARCC- Coherence- Across Grades</a:t>
            </a:r>
            <a:endParaRPr lang="en-US" sz="4000" dirty="0"/>
          </a:p>
        </p:txBody>
      </p:sp>
      <p:sp>
        <p:nvSpPr>
          <p:cNvPr id="3" name="Content Placeholder 2"/>
          <p:cNvSpPr>
            <a:spLocks noGrp="1"/>
          </p:cNvSpPr>
          <p:nvPr>
            <p:ph idx="1"/>
          </p:nvPr>
        </p:nvSpPr>
        <p:spPr/>
        <p:txBody>
          <a:bodyPr/>
          <a:lstStyle/>
          <a:p>
            <a:r>
              <a:rPr lang="en-US" sz="2800" dirty="0" smtClean="0"/>
              <a:t>Some standards knit topics that are at a single grade</a:t>
            </a:r>
          </a:p>
          <a:p>
            <a:r>
              <a:rPr lang="en-US" sz="2800" dirty="0" smtClean="0"/>
              <a:t>Most topics, play out across two or more grades to form a progression of increasing knowledge, skill, or sophistication.”</a:t>
            </a:r>
          </a:p>
          <a:p>
            <a:r>
              <a:rPr lang="en-US" sz="2800" dirty="0" smtClean="0"/>
              <a:t>Instruction at any given grade would benefit from being informed by the overall progression across grades</a:t>
            </a:r>
            <a:r>
              <a:rPr lang="en-US" dirty="0" smtClean="0"/>
              <a:t>.</a:t>
            </a:r>
          </a:p>
          <a:p>
            <a:endParaRPr lang="en-US" dirty="0" smtClean="0"/>
          </a:p>
          <a:p>
            <a:pPr marL="0" indent="0">
              <a:buNone/>
            </a:pPr>
            <a:r>
              <a:rPr lang="en-US" sz="1600" dirty="0" smtClean="0"/>
              <a:t>From PARCC Frameworks, Grades 3-11</a:t>
            </a:r>
            <a:endParaRPr lang="en-US" sz="1600" dirty="0"/>
          </a:p>
        </p:txBody>
      </p:sp>
    </p:spTree>
    <p:extLst>
      <p:ext uri="{BB962C8B-B14F-4D97-AF65-F5344CB8AC3E}">
        <p14:creationId xmlns:p14="http://schemas.microsoft.com/office/powerpoint/2010/main" val="134541621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5"/>
          <p:cNvSpPr>
            <a:spLocks noGrp="1"/>
          </p:cNvSpPr>
          <p:nvPr>
            <p:ph type="sldNum" sz="quarter" idx="10"/>
          </p:nvPr>
        </p:nvSpPr>
        <p:spPr>
          <a:xfrm>
            <a:off x="6929438" y="6542088"/>
            <a:ext cx="2133600" cy="320675"/>
          </a:xfrm>
          <a:noFill/>
        </p:spPr>
        <p:txBody>
          <a:bodyPr/>
          <a:lstStyle>
            <a:lvl1pPr eaLnBrk="0" hangingPunct="0">
              <a:defRPr sz="1400">
                <a:solidFill>
                  <a:srgbClr val="000000"/>
                </a:solidFill>
                <a:latin typeface="Arial" charset="0"/>
                <a:ea typeface="ＭＳ Ｐゴシック" pitchFamily="34" charset="-128"/>
                <a:sym typeface="Arial" charset="0"/>
              </a:defRPr>
            </a:lvl1pPr>
            <a:lvl2pPr marL="742950" indent="-285750" eaLnBrk="0" hangingPunct="0">
              <a:defRPr sz="1400">
                <a:solidFill>
                  <a:srgbClr val="000000"/>
                </a:solidFill>
                <a:latin typeface="Arial" charset="0"/>
                <a:ea typeface="ＭＳ Ｐゴシック" pitchFamily="34" charset="-128"/>
                <a:sym typeface="Arial" charset="0"/>
              </a:defRPr>
            </a:lvl2pPr>
            <a:lvl3pPr marL="1143000" indent="-228600" eaLnBrk="0" hangingPunct="0">
              <a:defRPr sz="1400">
                <a:solidFill>
                  <a:srgbClr val="000000"/>
                </a:solidFill>
                <a:latin typeface="Arial" charset="0"/>
                <a:ea typeface="ＭＳ Ｐゴシック" pitchFamily="34" charset="-128"/>
                <a:sym typeface="Arial" charset="0"/>
              </a:defRPr>
            </a:lvl3pPr>
            <a:lvl4pPr marL="1600200" indent="-228600" eaLnBrk="0" hangingPunct="0">
              <a:defRPr sz="1400">
                <a:solidFill>
                  <a:srgbClr val="000000"/>
                </a:solidFill>
                <a:latin typeface="Arial" charset="0"/>
                <a:ea typeface="ＭＳ Ｐゴシック" pitchFamily="34" charset="-128"/>
                <a:sym typeface="Arial" charset="0"/>
              </a:defRPr>
            </a:lvl4pPr>
            <a:lvl5pPr marL="2057400" indent="-228600" eaLnBrk="0" hangingPunct="0">
              <a:defRPr sz="1400">
                <a:solidFill>
                  <a:srgbClr val="000000"/>
                </a:solidFill>
                <a:latin typeface="Arial" charset="0"/>
                <a:ea typeface="ＭＳ Ｐゴシック" pitchFamily="34" charset="-128"/>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9pPr>
          </a:lstStyle>
          <a:p>
            <a:pPr eaLnBrk="1" hangingPunct="1"/>
            <a:fld id="{785B4396-6D14-463C-ACBC-11EC4E170901}" type="slidenum">
              <a:rPr lang="en-US" smtClean="0">
                <a:solidFill>
                  <a:srgbClr val="FFFFFF"/>
                </a:solidFill>
              </a:rPr>
              <a:pPr eaLnBrk="1" hangingPunct="1"/>
              <a:t>7</a:t>
            </a:fld>
            <a:endParaRPr lang="en-US" dirty="0" smtClean="0">
              <a:solidFill>
                <a:srgbClr val="FFFFFF"/>
              </a:solidFill>
            </a:endParaRPr>
          </a:p>
        </p:txBody>
      </p:sp>
      <p:sp>
        <p:nvSpPr>
          <p:cNvPr id="45059" name="Shape 213"/>
          <p:cNvSpPr txBox="1">
            <a:spLocks/>
          </p:cNvSpPr>
          <p:nvPr/>
        </p:nvSpPr>
        <p:spPr bwMode="auto">
          <a:xfrm>
            <a:off x="457200" y="517099"/>
            <a:ext cx="8229600" cy="1077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45700" bIns="45700" anchor="ctr">
            <a:spAutoFit/>
          </a:bodyPr>
          <a:lstStyle>
            <a:lvl1pPr eaLnBrk="0" hangingPunct="0">
              <a:defRPr sz="1400">
                <a:solidFill>
                  <a:srgbClr val="000000"/>
                </a:solidFill>
                <a:latin typeface="Arial" charset="0"/>
                <a:ea typeface="ＭＳ Ｐゴシック" pitchFamily="34" charset="-128"/>
                <a:sym typeface="Arial" charset="0"/>
              </a:defRPr>
            </a:lvl1pPr>
            <a:lvl2pPr marL="742950" indent="-285750" eaLnBrk="0" hangingPunct="0">
              <a:defRPr sz="1400">
                <a:solidFill>
                  <a:srgbClr val="000000"/>
                </a:solidFill>
                <a:latin typeface="Arial" charset="0"/>
                <a:ea typeface="ＭＳ Ｐゴシック" pitchFamily="34" charset="-128"/>
                <a:sym typeface="Arial" charset="0"/>
              </a:defRPr>
            </a:lvl2pPr>
            <a:lvl3pPr marL="1143000" indent="-228600" eaLnBrk="0" hangingPunct="0">
              <a:defRPr sz="1400">
                <a:solidFill>
                  <a:srgbClr val="000000"/>
                </a:solidFill>
                <a:latin typeface="Arial" charset="0"/>
                <a:ea typeface="ＭＳ Ｐゴシック" pitchFamily="34" charset="-128"/>
                <a:sym typeface="Arial" charset="0"/>
              </a:defRPr>
            </a:lvl3pPr>
            <a:lvl4pPr marL="1600200" indent="-228600" eaLnBrk="0" hangingPunct="0">
              <a:defRPr sz="1400">
                <a:solidFill>
                  <a:srgbClr val="000000"/>
                </a:solidFill>
                <a:latin typeface="Arial" charset="0"/>
                <a:ea typeface="ＭＳ Ｐゴシック" pitchFamily="34" charset="-128"/>
                <a:sym typeface="Arial" charset="0"/>
              </a:defRPr>
            </a:lvl4pPr>
            <a:lvl5pPr marL="2057400" indent="-228600" eaLnBrk="0" hangingPunct="0">
              <a:defRPr sz="1400">
                <a:solidFill>
                  <a:srgbClr val="000000"/>
                </a:solidFill>
                <a:latin typeface="Arial" charset="0"/>
                <a:ea typeface="ＭＳ Ｐゴシック" pitchFamily="34" charset="-128"/>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9pPr>
          </a:lstStyle>
          <a:p>
            <a:pPr eaLnBrk="1" hangingPunct="1">
              <a:buClr>
                <a:srgbClr val="000000"/>
              </a:buClr>
              <a:buSzPct val="25000"/>
            </a:pPr>
            <a:r>
              <a:rPr lang="en-US" sz="3200" b="1" dirty="0" smtClean="0">
                <a:solidFill>
                  <a:srgbClr val="FF0000"/>
                </a:solidFill>
                <a:latin typeface="Century Gothic" pitchFamily="34" charset="0"/>
              </a:rPr>
              <a:t>Coherence</a:t>
            </a:r>
            <a:r>
              <a:rPr lang="en-US" sz="3200" b="1" dirty="0">
                <a:solidFill>
                  <a:srgbClr val="FF0000"/>
                </a:solidFill>
                <a:latin typeface="Century Gothic" pitchFamily="34" charset="0"/>
              </a:rPr>
              <a:t>: Think Across Grades, and Link to Major Topics Within Grades</a:t>
            </a:r>
          </a:p>
        </p:txBody>
      </p:sp>
      <p:sp>
        <p:nvSpPr>
          <p:cNvPr id="6" name="Shape 214"/>
          <p:cNvSpPr txBox="1">
            <a:spLocks/>
          </p:cNvSpPr>
          <p:nvPr/>
        </p:nvSpPr>
        <p:spPr bwMode="auto">
          <a:xfrm>
            <a:off x="152400" y="2133600"/>
            <a:ext cx="8137525" cy="417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45700" bIns="45700">
            <a:spAutoFit/>
          </a:bodyPr>
          <a:lstStyle>
            <a:lvl1pPr marL="0" indent="0" algn="l" rtl="0" fontAlgn="base">
              <a:spcBef>
                <a:spcPct val="20000"/>
              </a:spcBef>
              <a:spcAft>
                <a:spcPct val="0"/>
              </a:spcAft>
              <a:buFont typeface="Arial" charset="0"/>
              <a:buNone/>
              <a:defRPr sz="2400" kern="1200">
                <a:solidFill>
                  <a:schemeClr val="tx1">
                    <a:lumMod val="85000"/>
                    <a:lumOff val="15000"/>
                  </a:schemeClr>
                </a:solidFill>
                <a:latin typeface="+mn-lt"/>
                <a:ea typeface="+mn-ea"/>
                <a:cs typeface="+mn-cs"/>
              </a:defRPr>
            </a:lvl1pPr>
            <a:lvl2pPr marL="742950" indent="-285750" algn="l" rtl="0" fontAlgn="base">
              <a:spcBef>
                <a:spcPct val="20000"/>
              </a:spcBef>
              <a:spcAft>
                <a:spcPct val="0"/>
              </a:spcAft>
              <a:buFont typeface="Arial" pitchFamily="34" charset="0"/>
              <a:buChar char="•"/>
              <a:defRPr sz="2000" kern="1200">
                <a:solidFill>
                  <a:schemeClr val="tx1">
                    <a:lumMod val="85000"/>
                    <a:lumOff val="15000"/>
                  </a:schemeClr>
                </a:solidFill>
                <a:latin typeface="+mn-lt"/>
                <a:ea typeface="+mn-ea"/>
                <a:cs typeface="+mn-cs"/>
              </a:defRPr>
            </a:lvl2pPr>
            <a:lvl3pPr marL="1143000" indent="-228600" algn="l" rtl="0" fontAlgn="base">
              <a:spcBef>
                <a:spcPct val="20000"/>
              </a:spcBef>
              <a:spcAft>
                <a:spcPct val="0"/>
              </a:spcAft>
              <a:buFont typeface="Calibri" pitchFamily="34" charset="0"/>
              <a:buChar char="‒"/>
              <a:defRPr sz="1800" kern="1200">
                <a:solidFill>
                  <a:schemeClr val="tx1">
                    <a:lumMod val="85000"/>
                    <a:lumOff val="15000"/>
                  </a:schemeClr>
                </a:solidFill>
                <a:latin typeface="+mn-lt"/>
                <a:ea typeface="+mn-ea"/>
                <a:cs typeface="+mn-cs"/>
              </a:defRPr>
            </a:lvl3pPr>
            <a:lvl4pPr marL="1600200" indent="-228600" algn="l" rtl="0" fontAlgn="base">
              <a:spcBef>
                <a:spcPct val="20000"/>
              </a:spcBef>
              <a:spcAft>
                <a:spcPct val="0"/>
              </a:spcAft>
              <a:buFont typeface="Wingdings" pitchFamily="2" charset="2"/>
              <a:buChar char="§"/>
              <a:defRPr sz="1600" kern="1200">
                <a:solidFill>
                  <a:schemeClr val="tx1">
                    <a:lumMod val="85000"/>
                    <a:lumOff val="15000"/>
                  </a:schemeClr>
                </a:solidFill>
                <a:latin typeface="+mn-lt"/>
                <a:ea typeface="+mn-ea"/>
                <a:cs typeface="+mn-cs"/>
              </a:defRPr>
            </a:lvl4pPr>
            <a:lvl5pPr marL="2057400" indent="-228600" algn="l" rtl="0" fontAlgn="base">
              <a:spcBef>
                <a:spcPct val="20000"/>
              </a:spcBef>
              <a:spcAft>
                <a:spcPct val="0"/>
              </a:spcAft>
              <a:buFont typeface="Arial"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lnSpc>
                <a:spcPct val="114000"/>
              </a:lnSpc>
              <a:spcBef>
                <a:spcPts val="1200"/>
              </a:spcBef>
              <a:buClr>
                <a:srgbClr val="000000"/>
              </a:buClr>
              <a:buSzPct val="132000"/>
              <a:buFont typeface="Arial" charset="0"/>
              <a:buChar char="•"/>
              <a:defRPr/>
            </a:pPr>
            <a:r>
              <a:rPr lang="x-none" sz="2800" smtClean="0">
                <a:solidFill>
                  <a:schemeClr val="tx1">
                    <a:lumMod val="95000"/>
                    <a:lumOff val="5000"/>
                  </a:schemeClr>
                </a:solidFill>
                <a:sym typeface="Arial"/>
                <a:rtl val="0"/>
              </a:rPr>
              <a:t>Carefully connect the learning within and across grades so that students can build new understanding on foundations built in previous years. </a:t>
            </a:r>
          </a:p>
          <a:p>
            <a:pPr marL="342900" indent="-342900">
              <a:lnSpc>
                <a:spcPct val="114000"/>
              </a:lnSpc>
              <a:spcBef>
                <a:spcPts val="1200"/>
              </a:spcBef>
              <a:buClr>
                <a:srgbClr val="000000"/>
              </a:buClr>
              <a:buSzPct val="132000"/>
              <a:buFont typeface="Arial" charset="0"/>
              <a:buChar char="•"/>
              <a:defRPr/>
            </a:pPr>
            <a:r>
              <a:rPr lang="x-none" sz="2800" smtClean="0">
                <a:solidFill>
                  <a:schemeClr val="tx1">
                    <a:lumMod val="95000"/>
                    <a:lumOff val="5000"/>
                  </a:schemeClr>
                </a:solidFill>
                <a:sym typeface="Arial"/>
                <a:rtl val="0"/>
              </a:rPr>
              <a:t>Begin </a:t>
            </a:r>
            <a:r>
              <a:rPr lang="en-US" sz="2800" dirty="0" smtClean="0">
                <a:solidFill>
                  <a:schemeClr val="tx1">
                    <a:lumMod val="95000"/>
                    <a:lumOff val="5000"/>
                  </a:schemeClr>
                </a:solidFill>
                <a:sym typeface="Arial"/>
                <a:rtl val="0"/>
              </a:rPr>
              <a:t>with</a:t>
            </a:r>
            <a:r>
              <a:rPr lang="x-none" sz="2800" smtClean="0">
                <a:solidFill>
                  <a:schemeClr val="tx1">
                    <a:lumMod val="95000"/>
                    <a:lumOff val="5000"/>
                  </a:schemeClr>
                </a:solidFill>
                <a:sym typeface="Arial"/>
                <a:rtl val="0"/>
              </a:rPr>
              <a:t> solid conceptual understanding of core content and build on it. Each standard is not a new event, but an </a:t>
            </a:r>
            <a:r>
              <a:rPr lang="x-none" sz="2800" smtClean="0">
                <a:solidFill>
                  <a:srgbClr val="FF0000"/>
                </a:solidFill>
                <a:sym typeface="Arial"/>
                <a:rtl val="0"/>
              </a:rPr>
              <a:t>extension of previous learning</a:t>
            </a:r>
            <a:r>
              <a:rPr lang="x-none" sz="2800" smtClean="0">
                <a:solidFill>
                  <a:schemeClr val="tx1">
                    <a:lumMod val="95000"/>
                    <a:lumOff val="5000"/>
                  </a:schemeClr>
                </a:solidFill>
                <a:sym typeface="Arial"/>
                <a:rtl val="0"/>
              </a:rPr>
              <a:t>.</a:t>
            </a:r>
            <a:endParaRPr lang="x-none" sz="2800">
              <a:solidFill>
                <a:schemeClr val="tx1">
                  <a:lumMod val="95000"/>
                  <a:lumOff val="5000"/>
                </a:schemeClr>
              </a:solidFill>
              <a:sym typeface="Arial"/>
              <a:rtl val="0"/>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5"/>
          <p:cNvSpPr>
            <a:spLocks noGrp="1"/>
          </p:cNvSpPr>
          <p:nvPr>
            <p:ph type="sldNum" sz="quarter" idx="10"/>
          </p:nvPr>
        </p:nvSpPr>
        <p:spPr>
          <a:xfrm>
            <a:off x="6929438" y="6542088"/>
            <a:ext cx="2133600" cy="320675"/>
          </a:xfrm>
          <a:noFill/>
        </p:spPr>
        <p:txBody>
          <a:bodyPr/>
          <a:lstStyle>
            <a:lvl1pPr eaLnBrk="0" hangingPunct="0">
              <a:defRPr sz="1400">
                <a:solidFill>
                  <a:srgbClr val="000000"/>
                </a:solidFill>
                <a:latin typeface="Arial" charset="0"/>
                <a:ea typeface="ＭＳ Ｐゴシック" pitchFamily="34" charset="-128"/>
                <a:sym typeface="Arial" charset="0"/>
              </a:defRPr>
            </a:lvl1pPr>
            <a:lvl2pPr marL="742950" indent="-285750" eaLnBrk="0" hangingPunct="0">
              <a:defRPr sz="1400">
                <a:solidFill>
                  <a:srgbClr val="000000"/>
                </a:solidFill>
                <a:latin typeface="Arial" charset="0"/>
                <a:ea typeface="ＭＳ Ｐゴシック" pitchFamily="34" charset="-128"/>
                <a:sym typeface="Arial" charset="0"/>
              </a:defRPr>
            </a:lvl2pPr>
            <a:lvl3pPr marL="1143000" indent="-228600" eaLnBrk="0" hangingPunct="0">
              <a:defRPr sz="1400">
                <a:solidFill>
                  <a:srgbClr val="000000"/>
                </a:solidFill>
                <a:latin typeface="Arial" charset="0"/>
                <a:ea typeface="ＭＳ Ｐゴシック" pitchFamily="34" charset="-128"/>
                <a:sym typeface="Arial" charset="0"/>
              </a:defRPr>
            </a:lvl3pPr>
            <a:lvl4pPr marL="1600200" indent="-228600" eaLnBrk="0" hangingPunct="0">
              <a:defRPr sz="1400">
                <a:solidFill>
                  <a:srgbClr val="000000"/>
                </a:solidFill>
                <a:latin typeface="Arial" charset="0"/>
                <a:ea typeface="ＭＳ Ｐゴシック" pitchFamily="34" charset="-128"/>
                <a:sym typeface="Arial" charset="0"/>
              </a:defRPr>
            </a:lvl4pPr>
            <a:lvl5pPr marL="2057400" indent="-228600" eaLnBrk="0" hangingPunct="0">
              <a:defRPr sz="1400">
                <a:solidFill>
                  <a:srgbClr val="000000"/>
                </a:solidFill>
                <a:latin typeface="Arial" charset="0"/>
                <a:ea typeface="ＭＳ Ｐゴシック" pitchFamily="34" charset="-128"/>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9pPr>
          </a:lstStyle>
          <a:p>
            <a:pPr eaLnBrk="1" hangingPunct="1"/>
            <a:fld id="{C7905295-FA49-44D2-828F-6B5D8D567F68}" type="slidenum">
              <a:rPr lang="en-US" smtClean="0">
                <a:solidFill>
                  <a:srgbClr val="FFFFFF"/>
                </a:solidFill>
              </a:rPr>
              <a:pPr eaLnBrk="1" hangingPunct="1"/>
              <a:t>8</a:t>
            </a:fld>
            <a:endParaRPr lang="en-US" dirty="0" smtClean="0">
              <a:solidFill>
                <a:srgbClr val="FFFFFF"/>
              </a:solidFill>
            </a:endParaRPr>
          </a:p>
        </p:txBody>
      </p:sp>
      <p:sp>
        <p:nvSpPr>
          <p:cNvPr id="47107" name="Shape 220"/>
          <p:cNvSpPr>
            <a:spLocks noGrp="1"/>
          </p:cNvSpPr>
          <p:nvPr>
            <p:ph type="title"/>
          </p:nvPr>
        </p:nvSpPr>
        <p:spPr>
          <a:xfrm>
            <a:off x="457200" y="580311"/>
            <a:ext cx="8229600" cy="646290"/>
          </a:xfrm>
        </p:spPr>
        <p:txBody>
          <a:bodyPr tIns="45700" bIns="45700">
            <a:spAutoFit/>
          </a:bodyPr>
          <a:lstStyle/>
          <a:p>
            <a:pPr>
              <a:buClr>
                <a:srgbClr val="000000"/>
              </a:buClr>
              <a:buSzPct val="25000"/>
            </a:pPr>
            <a:r>
              <a:rPr lang="en-US" sz="3600" dirty="0">
                <a:solidFill>
                  <a:srgbClr val="FF0000"/>
                </a:solidFill>
                <a:ea typeface="ＭＳ Ｐゴシック" pitchFamily="34" charset="-128"/>
                <a:sym typeface="Arial" charset="0"/>
              </a:rPr>
              <a:t>Coherence: </a:t>
            </a:r>
            <a:r>
              <a:rPr lang="en-US" sz="3600" i="1" dirty="0">
                <a:solidFill>
                  <a:srgbClr val="FF0000"/>
                </a:solidFill>
                <a:ea typeface="ＭＳ Ｐゴシック" pitchFamily="34" charset="-128"/>
                <a:sym typeface="Arial" charset="0"/>
              </a:rPr>
              <a:t>Think</a:t>
            </a:r>
            <a:r>
              <a:rPr lang="en-US" sz="3600" dirty="0">
                <a:solidFill>
                  <a:srgbClr val="FF0000"/>
                </a:solidFill>
                <a:ea typeface="ＭＳ Ｐゴシック" pitchFamily="34" charset="-128"/>
                <a:sym typeface="Arial" charset="0"/>
              </a:rPr>
              <a:t> Across Grades</a:t>
            </a:r>
            <a:endParaRPr lang="en-US" sz="3600" dirty="0" smtClean="0">
              <a:solidFill>
                <a:srgbClr val="FF0000"/>
              </a:solidFill>
              <a:ea typeface="ＭＳ Ｐゴシック" pitchFamily="34" charset="-128"/>
              <a:sym typeface="Arial" charset="0"/>
            </a:endParaRPr>
          </a:p>
        </p:txBody>
      </p:sp>
      <p:sp>
        <p:nvSpPr>
          <p:cNvPr id="47108" name="Shape 221"/>
          <p:cNvSpPr>
            <a:spLocks noGrp="1"/>
          </p:cNvSpPr>
          <p:nvPr>
            <p:ph idx="1"/>
          </p:nvPr>
        </p:nvSpPr>
        <p:spPr>
          <a:xfrm>
            <a:off x="503238" y="1295400"/>
            <a:ext cx="8335961" cy="6059182"/>
          </a:xfrm>
        </p:spPr>
        <p:txBody>
          <a:bodyPr wrap="square" tIns="45700" bIns="45700">
            <a:spAutoFit/>
          </a:bodyPr>
          <a:lstStyle/>
          <a:p>
            <a:pPr marL="0" indent="0" eaLnBrk="1" hangingPunct="1">
              <a:lnSpc>
                <a:spcPct val="90000"/>
              </a:lnSpc>
              <a:spcBef>
                <a:spcPts val="475"/>
              </a:spcBef>
              <a:spcAft>
                <a:spcPts val="1800"/>
              </a:spcAft>
              <a:buClr>
                <a:srgbClr val="000000"/>
              </a:buClr>
              <a:buSzPct val="25000"/>
              <a:buNone/>
            </a:pPr>
            <a:r>
              <a:rPr lang="en-US" i="1" dirty="0" smtClean="0">
                <a:solidFill>
                  <a:srgbClr val="FF0000"/>
                </a:solidFill>
                <a:ea typeface="ＭＳ Ｐゴシック" pitchFamily="34" charset="-128"/>
                <a:sym typeface="Arial" charset="0"/>
              </a:rPr>
              <a:t>Example: Fractions</a:t>
            </a:r>
          </a:p>
          <a:p>
            <a:pPr marL="0" indent="0" eaLnBrk="1" hangingPunct="1">
              <a:lnSpc>
                <a:spcPct val="114000"/>
              </a:lnSpc>
              <a:spcBef>
                <a:spcPts val="475"/>
              </a:spcBef>
              <a:buClr>
                <a:srgbClr val="000000"/>
              </a:buClr>
              <a:buSzPct val="25000"/>
              <a:buNone/>
            </a:pPr>
            <a:r>
              <a:rPr lang="ja-JP" altLang="en-US" sz="2200" dirty="0" smtClean="0">
                <a:solidFill>
                  <a:srgbClr val="000000"/>
                </a:solidFill>
                <a:ea typeface="ＭＳ Ｐゴシック" pitchFamily="34" charset="-128"/>
                <a:sym typeface="Arial" charset="0"/>
              </a:rPr>
              <a:t>“</a:t>
            </a:r>
            <a:r>
              <a:rPr lang="en-US" altLang="ja-JP" sz="2200" dirty="0" smtClean="0">
                <a:solidFill>
                  <a:srgbClr val="000000"/>
                </a:solidFill>
                <a:ea typeface="ＭＳ Ｐゴシック" pitchFamily="34" charset="-128"/>
                <a:sym typeface="Arial" charset="0"/>
              </a:rPr>
              <a:t>The </a:t>
            </a:r>
            <a:r>
              <a:rPr lang="en-US" altLang="ja-JP" sz="2200" b="1" dirty="0" smtClean="0">
                <a:solidFill>
                  <a:srgbClr val="C00000"/>
                </a:solidFill>
                <a:ea typeface="ＭＳ Ｐゴシック" pitchFamily="34" charset="-128"/>
                <a:sym typeface="Arial" charset="0"/>
              </a:rPr>
              <a:t>coherence</a:t>
            </a:r>
            <a:r>
              <a:rPr lang="en-US" altLang="ja-JP" sz="2200" dirty="0" smtClean="0">
                <a:solidFill>
                  <a:srgbClr val="000000"/>
                </a:solidFill>
                <a:ea typeface="ＭＳ Ｐゴシック" pitchFamily="34" charset="-128"/>
                <a:sym typeface="Arial" charset="0"/>
              </a:rPr>
              <a:t> and sequential nature of mathematics dictate the foundational skills that are necessary for the learning of algebra. </a:t>
            </a:r>
          </a:p>
          <a:p>
            <a:pPr marL="0" indent="0" eaLnBrk="1" hangingPunct="1">
              <a:lnSpc>
                <a:spcPct val="114000"/>
              </a:lnSpc>
              <a:spcBef>
                <a:spcPts val="475"/>
              </a:spcBef>
              <a:buClr>
                <a:srgbClr val="000000"/>
              </a:buClr>
              <a:buSzPct val="25000"/>
              <a:buNone/>
            </a:pPr>
            <a:r>
              <a:rPr lang="en-US" altLang="ja-JP" sz="2200" dirty="0" smtClean="0">
                <a:solidFill>
                  <a:srgbClr val="000000"/>
                </a:solidFill>
                <a:ea typeface="ＭＳ Ｐゴシック" pitchFamily="34" charset="-128"/>
                <a:sym typeface="Arial" charset="0"/>
              </a:rPr>
              <a:t>The most important foundational skill not presently developed appears to be proficiency with fractions (including decimals, per cents, and negative fractions)”</a:t>
            </a:r>
          </a:p>
          <a:p>
            <a:pPr marL="0" indent="0" eaLnBrk="1" hangingPunct="1">
              <a:lnSpc>
                <a:spcPct val="114000"/>
              </a:lnSpc>
              <a:spcBef>
                <a:spcPts val="475"/>
              </a:spcBef>
              <a:buClr>
                <a:srgbClr val="000000"/>
              </a:buClr>
              <a:buSzPct val="25000"/>
              <a:buNone/>
            </a:pPr>
            <a:endParaRPr lang="en-US" altLang="ja-JP" sz="2200" b="1" dirty="0">
              <a:solidFill>
                <a:srgbClr val="000000"/>
              </a:solidFill>
              <a:ea typeface="ＭＳ Ｐゴシック" pitchFamily="34" charset="-128"/>
              <a:sym typeface="Arial" charset="0"/>
            </a:endParaRPr>
          </a:p>
          <a:p>
            <a:pPr marL="0" indent="0" eaLnBrk="1" hangingPunct="1">
              <a:lnSpc>
                <a:spcPct val="114000"/>
              </a:lnSpc>
              <a:spcBef>
                <a:spcPts val="475"/>
              </a:spcBef>
              <a:buClr>
                <a:srgbClr val="000000"/>
              </a:buClr>
              <a:buSzPct val="25000"/>
              <a:buNone/>
            </a:pPr>
            <a:r>
              <a:rPr lang="en-US" altLang="ja-JP" sz="2200" b="1" dirty="0" smtClean="0">
                <a:solidFill>
                  <a:srgbClr val="00B050"/>
                </a:solidFill>
                <a:ea typeface="ＭＳ Ｐゴシック" pitchFamily="34" charset="-128"/>
                <a:sym typeface="Arial" charset="0"/>
              </a:rPr>
              <a:t>The teaching of fractions must be acknowledged as critically important and improved before an increase in student achievement in algebra can be expected</a:t>
            </a:r>
            <a:r>
              <a:rPr lang="en-US" altLang="ja-JP" sz="2200" dirty="0" smtClean="0">
                <a:solidFill>
                  <a:srgbClr val="000000"/>
                </a:solidFill>
                <a:ea typeface="ＭＳ Ｐゴシック" pitchFamily="34" charset="-128"/>
                <a:sym typeface="Arial" charset="0"/>
              </a:rPr>
              <a:t>.</a:t>
            </a:r>
            <a:r>
              <a:rPr lang="ja-JP" altLang="en-US" sz="2200" dirty="0" smtClean="0">
                <a:solidFill>
                  <a:srgbClr val="000000"/>
                </a:solidFill>
                <a:ea typeface="ＭＳ Ｐゴシック" pitchFamily="34" charset="-128"/>
                <a:sym typeface="Arial" charset="0"/>
              </a:rPr>
              <a:t>”</a:t>
            </a:r>
            <a:endParaRPr lang="en-US" altLang="ja-JP" sz="2200" dirty="0" smtClean="0">
              <a:solidFill>
                <a:srgbClr val="000000"/>
              </a:solidFill>
              <a:ea typeface="ＭＳ Ｐゴシック" pitchFamily="34" charset="-128"/>
              <a:sym typeface="Arial" charset="0"/>
            </a:endParaRPr>
          </a:p>
          <a:p>
            <a:pPr marL="342900" indent="-342900" eaLnBrk="1" hangingPunct="1">
              <a:lnSpc>
                <a:spcPct val="114000"/>
              </a:lnSpc>
              <a:spcBef>
                <a:spcPts val="2400"/>
              </a:spcBef>
              <a:buClr>
                <a:srgbClr val="000000"/>
              </a:buClr>
              <a:buSzPct val="25000"/>
            </a:pPr>
            <a:endParaRPr lang="en-US" sz="1600" dirty="0" smtClean="0">
              <a:solidFill>
                <a:srgbClr val="000000"/>
              </a:solidFill>
              <a:ea typeface="ＭＳ Ｐゴシック" pitchFamily="34" charset="-128"/>
              <a:sym typeface="Arial" charset="0"/>
            </a:endParaRPr>
          </a:p>
          <a:p>
            <a:pPr marL="342900" indent="-342900" eaLnBrk="1" hangingPunct="1">
              <a:lnSpc>
                <a:spcPct val="114000"/>
              </a:lnSpc>
              <a:spcBef>
                <a:spcPts val="2400"/>
              </a:spcBef>
              <a:buClr>
                <a:srgbClr val="000000"/>
              </a:buClr>
              <a:buSzPct val="25000"/>
            </a:pPr>
            <a:r>
              <a:rPr lang="en-US" sz="1600" dirty="0" smtClean="0">
                <a:solidFill>
                  <a:srgbClr val="000000"/>
                </a:solidFill>
                <a:ea typeface="ＭＳ Ｐゴシック" pitchFamily="34" charset="-128"/>
                <a:sym typeface="Arial" charset="0"/>
              </a:rPr>
              <a:t>Final Report of the National Mathematics Advisory Panel (2008), </a:t>
            </a:r>
          </a:p>
        </p:txBody>
      </p:sp>
    </p:spTree>
    <p:extLst>
      <p:ext uri="{BB962C8B-B14F-4D97-AF65-F5344CB8AC3E}">
        <p14:creationId xmlns:p14="http://schemas.microsoft.com/office/powerpoint/2010/main" val="4064728106"/>
      </p:ext>
    </p:extLst>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Fractions Domain</a:t>
            </a:r>
            <a:endParaRPr lang="en-US" dirty="0">
              <a:solidFill>
                <a:srgbClr val="FF0000"/>
              </a:solidFill>
            </a:endParaRPr>
          </a:p>
        </p:txBody>
      </p:sp>
      <p:sp>
        <p:nvSpPr>
          <p:cNvPr id="3" name="Content Placeholder 2"/>
          <p:cNvSpPr>
            <a:spLocks noGrp="1"/>
          </p:cNvSpPr>
          <p:nvPr>
            <p:ph idx="1"/>
          </p:nvPr>
        </p:nvSpPr>
        <p:spPr/>
        <p:txBody>
          <a:bodyPr/>
          <a:lstStyle/>
          <a:p>
            <a:r>
              <a:rPr lang="en-US" sz="2800" dirty="0" smtClean="0"/>
              <a:t>First, read through the document, Number and Operations- Fractions, grades 3-5.</a:t>
            </a:r>
          </a:p>
          <a:p>
            <a:r>
              <a:rPr lang="en-US" sz="2800" dirty="0"/>
              <a:t>Second read</a:t>
            </a:r>
          </a:p>
          <a:p>
            <a:pPr lvl="1"/>
            <a:r>
              <a:rPr lang="en-US" sz="2400" dirty="0"/>
              <a:t>Circle Verbs</a:t>
            </a:r>
          </a:p>
          <a:p>
            <a:endParaRPr lang="en-US" sz="2800" dirty="0" smtClean="0"/>
          </a:p>
          <a:p>
            <a:pPr marL="471487" lvl="1" indent="0">
              <a:buNone/>
            </a:pPr>
            <a:endParaRPr lang="en-US" dirty="0" smtClean="0"/>
          </a:p>
        </p:txBody>
      </p:sp>
    </p:spTree>
    <p:extLst>
      <p:ext uri="{BB962C8B-B14F-4D97-AF65-F5344CB8AC3E}">
        <p14:creationId xmlns:p14="http://schemas.microsoft.com/office/powerpoint/2010/main" val="22900744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Language of the Standards</a:t>
            </a:r>
            <a:endParaRPr lang="en-US" dirty="0">
              <a:solidFill>
                <a:srgbClr val="FF0000"/>
              </a:solidFill>
            </a:endParaRPr>
          </a:p>
        </p:txBody>
      </p:sp>
      <p:sp>
        <p:nvSpPr>
          <p:cNvPr id="4" name="Text Placeholder 3"/>
          <p:cNvSpPr>
            <a:spLocks noGrp="1"/>
          </p:cNvSpPr>
          <p:nvPr>
            <p:ph type="body" idx="1"/>
          </p:nvPr>
        </p:nvSpPr>
        <p:spPr>
          <a:xfrm>
            <a:off x="457200" y="1752600"/>
            <a:ext cx="4040188" cy="422275"/>
          </a:xfrm>
        </p:spPr>
        <p:txBody>
          <a:bodyPr/>
          <a:lstStyle/>
          <a:p>
            <a:r>
              <a:rPr lang="en-US" sz="2000" dirty="0" smtClean="0"/>
              <a:t>Conceptual Understanding</a:t>
            </a:r>
            <a:endParaRPr lang="en-US" sz="2000" dirty="0"/>
          </a:p>
        </p:txBody>
      </p:sp>
      <p:sp>
        <p:nvSpPr>
          <p:cNvPr id="3" name="Content Placeholder 2"/>
          <p:cNvSpPr>
            <a:spLocks noGrp="1"/>
          </p:cNvSpPr>
          <p:nvPr>
            <p:ph sz="half" idx="2"/>
          </p:nvPr>
        </p:nvSpPr>
        <p:spPr/>
        <p:txBody>
          <a:bodyPr/>
          <a:lstStyle/>
          <a:p>
            <a:pPr lvl="1"/>
            <a:r>
              <a:rPr lang="en-US" dirty="0" smtClean="0"/>
              <a:t>Understand</a:t>
            </a:r>
          </a:p>
          <a:p>
            <a:pPr lvl="1"/>
            <a:r>
              <a:rPr lang="en-US" dirty="0" smtClean="0"/>
              <a:t>Interpret</a:t>
            </a:r>
          </a:p>
          <a:p>
            <a:pPr lvl="1"/>
            <a:r>
              <a:rPr lang="en-US" dirty="0" smtClean="0"/>
              <a:t>Recognize</a:t>
            </a:r>
          </a:p>
          <a:p>
            <a:pPr lvl="1"/>
            <a:r>
              <a:rPr lang="en-US" dirty="0" smtClean="0"/>
              <a:t>Describe</a:t>
            </a:r>
          </a:p>
          <a:p>
            <a:pPr lvl="1"/>
            <a:r>
              <a:rPr lang="en-US" dirty="0" smtClean="0"/>
              <a:t>Explain</a:t>
            </a:r>
          </a:p>
        </p:txBody>
      </p:sp>
      <p:sp>
        <p:nvSpPr>
          <p:cNvPr id="5" name="Text Placeholder 4"/>
          <p:cNvSpPr>
            <a:spLocks noGrp="1"/>
          </p:cNvSpPr>
          <p:nvPr>
            <p:ph type="body" sz="quarter" idx="3"/>
          </p:nvPr>
        </p:nvSpPr>
        <p:spPr>
          <a:xfrm>
            <a:off x="4645025" y="1752599"/>
            <a:ext cx="4041775" cy="422275"/>
          </a:xfrm>
        </p:spPr>
        <p:txBody>
          <a:bodyPr/>
          <a:lstStyle/>
          <a:p>
            <a:r>
              <a:rPr lang="en-US" dirty="0" smtClean="0"/>
              <a:t>Procedural Skill</a:t>
            </a:r>
            <a:endParaRPr lang="en-US" dirty="0"/>
          </a:p>
        </p:txBody>
      </p:sp>
      <p:sp>
        <p:nvSpPr>
          <p:cNvPr id="6" name="Content Placeholder 5"/>
          <p:cNvSpPr>
            <a:spLocks noGrp="1"/>
          </p:cNvSpPr>
          <p:nvPr>
            <p:ph sz="quarter" idx="4"/>
          </p:nvPr>
        </p:nvSpPr>
        <p:spPr/>
        <p:txBody>
          <a:bodyPr/>
          <a:lstStyle/>
          <a:p>
            <a:pPr lvl="1"/>
            <a:r>
              <a:rPr lang="en-US" dirty="0" smtClean="0"/>
              <a:t>Fluently</a:t>
            </a:r>
          </a:p>
          <a:p>
            <a:pPr lvl="1"/>
            <a:r>
              <a:rPr lang="en-US" dirty="0" smtClean="0"/>
              <a:t>Compute</a:t>
            </a:r>
          </a:p>
          <a:p>
            <a:pPr lvl="1"/>
            <a:r>
              <a:rPr lang="en-US" dirty="0" smtClean="0"/>
              <a:t>Convert</a:t>
            </a:r>
          </a:p>
          <a:p>
            <a:pPr lvl="1"/>
            <a:r>
              <a:rPr lang="en-US" dirty="0" smtClean="0"/>
              <a:t>Solve</a:t>
            </a:r>
          </a:p>
          <a:p>
            <a:r>
              <a:rPr lang="en-US" dirty="0" smtClean="0"/>
              <a:t>Modeling/Application</a:t>
            </a:r>
          </a:p>
          <a:p>
            <a:pPr lvl="1"/>
            <a:r>
              <a:rPr lang="en-US" dirty="0" smtClean="0"/>
              <a:t>Use math flexibly</a:t>
            </a:r>
          </a:p>
          <a:p>
            <a:pPr lvl="1"/>
            <a:r>
              <a:rPr lang="en-US" dirty="0" smtClean="0"/>
              <a:t>Problem solving </a:t>
            </a:r>
            <a:r>
              <a:rPr lang="en-US" dirty="0"/>
              <a:t>c</a:t>
            </a:r>
            <a:r>
              <a:rPr lang="en-US" dirty="0" smtClean="0"/>
              <a:t>ontext</a:t>
            </a:r>
          </a:p>
          <a:p>
            <a:pPr lvl="1"/>
            <a:r>
              <a:rPr lang="en-US" dirty="0" smtClean="0"/>
              <a:t>Real world problems </a:t>
            </a:r>
          </a:p>
          <a:p>
            <a:endParaRPr lang="en-US" dirty="0"/>
          </a:p>
          <a:p>
            <a:endParaRPr lang="en-US" dirty="0"/>
          </a:p>
        </p:txBody>
      </p:sp>
    </p:spTree>
    <p:extLst>
      <p:ext uri="{BB962C8B-B14F-4D97-AF65-F5344CB8AC3E}">
        <p14:creationId xmlns:p14="http://schemas.microsoft.com/office/powerpoint/2010/main" val="3587609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Fractions Domain</a:t>
            </a:r>
            <a:endParaRPr lang="en-US" dirty="0">
              <a:solidFill>
                <a:srgbClr val="FF0000"/>
              </a:solidFill>
            </a:endParaRPr>
          </a:p>
        </p:txBody>
      </p:sp>
      <p:sp>
        <p:nvSpPr>
          <p:cNvPr id="3" name="Content Placeholder 2"/>
          <p:cNvSpPr>
            <a:spLocks noGrp="1"/>
          </p:cNvSpPr>
          <p:nvPr>
            <p:ph idx="1"/>
          </p:nvPr>
        </p:nvSpPr>
        <p:spPr/>
        <p:txBody>
          <a:bodyPr/>
          <a:lstStyle/>
          <a:p>
            <a:r>
              <a:rPr lang="en-US" sz="2800" dirty="0" smtClean="0"/>
              <a:t>First, read through the document, Number and Operations- Fractions, grades 3-5.</a:t>
            </a:r>
          </a:p>
          <a:p>
            <a:r>
              <a:rPr lang="en-US" sz="2800" dirty="0" smtClean="0"/>
              <a:t>Second read</a:t>
            </a:r>
          </a:p>
          <a:p>
            <a:pPr lvl="1"/>
            <a:r>
              <a:rPr lang="en-US" sz="2400" dirty="0" smtClean="0"/>
              <a:t>Circle Verbs</a:t>
            </a:r>
          </a:p>
          <a:p>
            <a:pPr lvl="1"/>
            <a:r>
              <a:rPr lang="en-US" sz="2400" dirty="0" smtClean="0"/>
              <a:t>Pay attention to the focus and coherence. Identify recurring themes, threads of learning.(label those A, B, etc)</a:t>
            </a:r>
          </a:p>
          <a:p>
            <a:pPr lvl="1"/>
            <a:r>
              <a:rPr lang="en-US" sz="2400" dirty="0" smtClean="0"/>
              <a:t>*Any </a:t>
            </a:r>
            <a:r>
              <a:rPr lang="en-US" sz="2400" dirty="0"/>
              <a:t>Important sections that stand out for you.</a:t>
            </a:r>
          </a:p>
          <a:p>
            <a:r>
              <a:rPr lang="en-US" sz="2800" dirty="0" smtClean="0"/>
              <a:t>Talk with the person near you to share your observations</a:t>
            </a:r>
          </a:p>
          <a:p>
            <a:pPr lvl="1"/>
            <a:endParaRPr lang="en-US" dirty="0" smtClean="0"/>
          </a:p>
        </p:txBody>
      </p:sp>
    </p:spTree>
    <p:extLst>
      <p:ext uri="{BB962C8B-B14F-4D97-AF65-F5344CB8AC3E}">
        <p14:creationId xmlns:p14="http://schemas.microsoft.com/office/powerpoint/2010/main" val="16391518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610600" cy="869950"/>
          </a:xfrm>
        </p:spPr>
        <p:txBody>
          <a:bodyPr>
            <a:noAutofit/>
          </a:bodyPr>
          <a:lstStyle/>
          <a:p>
            <a:pPr algn="ctr"/>
            <a:r>
              <a:rPr lang="en-US" dirty="0" smtClean="0">
                <a:solidFill>
                  <a:srgbClr val="FF0000"/>
                </a:solidFill>
              </a:rPr>
              <a:t>Grade-To-Grade Coherence</a:t>
            </a:r>
            <a:endParaRPr lang="en-US" dirty="0">
              <a:solidFill>
                <a:srgbClr val="FF0000"/>
              </a:solidFill>
            </a:endParaRPr>
          </a:p>
        </p:txBody>
      </p:sp>
      <p:sp>
        <p:nvSpPr>
          <p:cNvPr id="3" name="Content Placeholder 2"/>
          <p:cNvSpPr>
            <a:spLocks noGrp="1"/>
          </p:cNvSpPr>
          <p:nvPr>
            <p:ph sz="half" idx="2"/>
          </p:nvPr>
        </p:nvSpPr>
        <p:spPr>
          <a:xfrm>
            <a:off x="381000" y="1828800"/>
            <a:ext cx="4114800" cy="4876800"/>
          </a:xfrm>
        </p:spPr>
        <p:txBody>
          <a:bodyPr>
            <a:normAutofit/>
          </a:bodyPr>
          <a:lstStyle/>
          <a:p>
            <a:pPr marL="0" indent="0">
              <a:buNone/>
            </a:pPr>
            <a:r>
              <a:rPr lang="en-US" sz="2000" dirty="0" smtClean="0">
                <a:solidFill>
                  <a:schemeClr val="bg2">
                    <a:lumMod val="75000"/>
                  </a:schemeClr>
                </a:solidFill>
                <a:latin typeface="Arial" pitchFamily="34" charset="0"/>
                <a:cs typeface="Arial" pitchFamily="34" charset="0"/>
              </a:rPr>
              <a:t>Grades 1 and 2 </a:t>
            </a:r>
          </a:p>
          <a:p>
            <a:pPr lvl="1"/>
            <a:r>
              <a:rPr lang="en-US" sz="2000" dirty="0" smtClean="0">
                <a:solidFill>
                  <a:schemeClr val="bg2">
                    <a:lumMod val="75000"/>
                  </a:schemeClr>
                </a:solidFill>
                <a:latin typeface="Arial" pitchFamily="34" charset="0"/>
                <a:cs typeface="Arial" pitchFamily="34" charset="0"/>
              </a:rPr>
              <a:t>Partition </a:t>
            </a:r>
            <a:r>
              <a:rPr lang="en-US" sz="2000" dirty="0">
                <a:solidFill>
                  <a:schemeClr val="bg2">
                    <a:lumMod val="75000"/>
                  </a:schemeClr>
                </a:solidFill>
                <a:latin typeface="Arial" pitchFamily="34" charset="0"/>
                <a:cs typeface="Arial" pitchFamily="34" charset="0"/>
              </a:rPr>
              <a:t>shapes (circles and </a:t>
            </a:r>
            <a:r>
              <a:rPr lang="en-US" sz="2000" dirty="0" smtClean="0">
                <a:solidFill>
                  <a:schemeClr val="bg2">
                    <a:lumMod val="75000"/>
                  </a:schemeClr>
                </a:solidFill>
                <a:latin typeface="Arial" pitchFamily="34" charset="0"/>
                <a:cs typeface="Arial" pitchFamily="34" charset="0"/>
              </a:rPr>
              <a:t>rectangles</a:t>
            </a:r>
          </a:p>
          <a:p>
            <a:pPr lvl="1"/>
            <a:r>
              <a:rPr lang="en-US" sz="2000" dirty="0" smtClean="0">
                <a:solidFill>
                  <a:schemeClr val="bg2">
                    <a:lumMod val="75000"/>
                  </a:schemeClr>
                </a:solidFill>
                <a:latin typeface="Arial" pitchFamily="34" charset="0"/>
                <a:cs typeface="Arial" pitchFamily="34" charset="0"/>
              </a:rPr>
              <a:t>Describe </a:t>
            </a:r>
            <a:r>
              <a:rPr lang="en-US" sz="2000" dirty="0">
                <a:solidFill>
                  <a:schemeClr val="bg2">
                    <a:lumMod val="75000"/>
                  </a:schemeClr>
                </a:solidFill>
                <a:latin typeface="Arial" pitchFamily="34" charset="0"/>
                <a:cs typeface="Arial" pitchFamily="34" charset="0"/>
              </a:rPr>
              <a:t>the shares using words halves, fourths, </a:t>
            </a:r>
            <a:r>
              <a:rPr lang="en-US" sz="2000" dirty="0" smtClean="0">
                <a:solidFill>
                  <a:schemeClr val="bg2">
                    <a:lumMod val="75000"/>
                  </a:schemeClr>
                </a:solidFill>
                <a:latin typeface="Arial" pitchFamily="34" charset="0"/>
                <a:cs typeface="Arial" pitchFamily="34" charset="0"/>
              </a:rPr>
              <a:t>quarters</a:t>
            </a:r>
          </a:p>
          <a:p>
            <a:pPr marL="0" indent="0">
              <a:buNone/>
            </a:pPr>
            <a:r>
              <a:rPr lang="en-US" sz="2000" dirty="0" smtClean="0">
                <a:solidFill>
                  <a:schemeClr val="bg2">
                    <a:lumMod val="75000"/>
                  </a:schemeClr>
                </a:solidFill>
                <a:latin typeface="Arial" pitchFamily="34" charset="0"/>
                <a:cs typeface="Arial" pitchFamily="34" charset="0"/>
              </a:rPr>
              <a:t>Grade 3 :</a:t>
            </a:r>
          </a:p>
          <a:p>
            <a:pPr lvl="1"/>
            <a:r>
              <a:rPr lang="en-US" sz="2000" dirty="0" smtClean="0">
                <a:solidFill>
                  <a:schemeClr val="bg2">
                    <a:lumMod val="75000"/>
                  </a:schemeClr>
                </a:solidFill>
                <a:latin typeface="Arial" pitchFamily="34" charset="0"/>
                <a:cs typeface="Arial" pitchFamily="34" charset="0"/>
              </a:rPr>
              <a:t>Fractions </a:t>
            </a:r>
            <a:r>
              <a:rPr lang="en-US" sz="2000" dirty="0">
                <a:solidFill>
                  <a:schemeClr val="bg2">
                    <a:lumMod val="75000"/>
                  </a:schemeClr>
                </a:solidFill>
                <a:latin typeface="Arial" pitchFamily="34" charset="0"/>
                <a:cs typeface="Arial" pitchFamily="34" charset="0"/>
              </a:rPr>
              <a:t>as a Number- Unit Fractions</a:t>
            </a:r>
          </a:p>
          <a:p>
            <a:pPr lvl="1"/>
            <a:r>
              <a:rPr lang="en-US" sz="2000" dirty="0">
                <a:solidFill>
                  <a:schemeClr val="bg2">
                    <a:lumMod val="75000"/>
                  </a:schemeClr>
                </a:solidFill>
                <a:latin typeface="Arial" pitchFamily="34" charset="0"/>
                <a:cs typeface="Arial" pitchFamily="34" charset="0"/>
              </a:rPr>
              <a:t>Representing Fractions on a Number Line</a:t>
            </a:r>
          </a:p>
          <a:p>
            <a:pPr lvl="1"/>
            <a:r>
              <a:rPr lang="en-US" sz="2000" dirty="0">
                <a:solidFill>
                  <a:srgbClr val="006600"/>
                </a:solidFill>
                <a:latin typeface="Arial" pitchFamily="34" charset="0"/>
                <a:cs typeface="Arial" pitchFamily="34" charset="0"/>
              </a:rPr>
              <a:t>Equivalent Fractions </a:t>
            </a:r>
          </a:p>
          <a:p>
            <a:pPr lvl="1"/>
            <a:r>
              <a:rPr lang="en-US" sz="2000" dirty="0">
                <a:solidFill>
                  <a:srgbClr val="7030A0"/>
                </a:solidFill>
                <a:latin typeface="Arial" pitchFamily="34" charset="0"/>
                <a:cs typeface="Arial" pitchFamily="34" charset="0"/>
              </a:rPr>
              <a:t>Comparing </a:t>
            </a:r>
            <a:r>
              <a:rPr lang="en-US" sz="2000" dirty="0" smtClean="0">
                <a:solidFill>
                  <a:srgbClr val="7030A0"/>
                </a:solidFill>
                <a:latin typeface="Arial" pitchFamily="34" charset="0"/>
                <a:cs typeface="Arial" pitchFamily="34" charset="0"/>
              </a:rPr>
              <a:t>Fractions</a:t>
            </a:r>
          </a:p>
          <a:p>
            <a:pPr lvl="1"/>
            <a:endParaRPr lang="en-US" sz="1600" dirty="0">
              <a:solidFill>
                <a:srgbClr val="7030A0"/>
              </a:solidFill>
              <a:latin typeface="Arial" pitchFamily="34" charset="0"/>
              <a:cs typeface="Arial" pitchFamily="34" charset="0"/>
            </a:endParaRPr>
          </a:p>
          <a:p>
            <a:endParaRPr lang="en-US" sz="2800" dirty="0" smtClean="0">
              <a:solidFill>
                <a:schemeClr val="bg2">
                  <a:lumMod val="75000"/>
                </a:schemeClr>
              </a:solidFill>
              <a:latin typeface="Arial" pitchFamily="34" charset="0"/>
              <a:cs typeface="Arial" pitchFamily="34" charset="0"/>
            </a:endParaRPr>
          </a:p>
          <a:p>
            <a:endParaRPr lang="en-US" sz="2800" dirty="0">
              <a:solidFill>
                <a:schemeClr val="bg2">
                  <a:lumMod val="75000"/>
                </a:schemeClr>
              </a:solidFill>
              <a:latin typeface="Arial" pitchFamily="34" charset="0"/>
              <a:cs typeface="Arial" pitchFamily="34" charset="0"/>
            </a:endParaRPr>
          </a:p>
          <a:p>
            <a:endParaRPr lang="en-US" dirty="0"/>
          </a:p>
        </p:txBody>
      </p:sp>
      <p:sp>
        <p:nvSpPr>
          <p:cNvPr id="4" name="Rectangle 3"/>
          <p:cNvSpPr/>
          <p:nvPr/>
        </p:nvSpPr>
        <p:spPr bwMode="auto">
          <a:xfrm>
            <a:off x="6781800" y="5791200"/>
            <a:ext cx="1981200" cy="10668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ndParaRPr>
          </a:p>
        </p:txBody>
      </p:sp>
      <p:sp>
        <p:nvSpPr>
          <p:cNvPr id="6" name="Content Placeholder 5"/>
          <p:cNvSpPr>
            <a:spLocks noGrp="1"/>
          </p:cNvSpPr>
          <p:nvPr>
            <p:ph sz="quarter" idx="4"/>
          </p:nvPr>
        </p:nvSpPr>
        <p:spPr>
          <a:xfrm>
            <a:off x="4876800" y="1828800"/>
            <a:ext cx="3886200" cy="4343400"/>
          </a:xfrm>
        </p:spPr>
        <p:txBody>
          <a:bodyPr>
            <a:normAutofit fontScale="85000" lnSpcReduction="20000"/>
          </a:bodyPr>
          <a:lstStyle/>
          <a:p>
            <a:pPr marL="0" indent="0">
              <a:buNone/>
            </a:pPr>
            <a:r>
              <a:rPr lang="en-US" sz="2200" dirty="0" smtClean="0">
                <a:solidFill>
                  <a:schemeClr val="bg2"/>
                </a:solidFill>
              </a:rPr>
              <a:t>Grade 4</a:t>
            </a:r>
          </a:p>
          <a:p>
            <a:r>
              <a:rPr lang="en-US" sz="2200" dirty="0">
                <a:solidFill>
                  <a:srgbClr val="006600"/>
                </a:solidFill>
                <a:latin typeface="Arial" pitchFamily="34" charset="0"/>
                <a:cs typeface="Arial" pitchFamily="34" charset="0"/>
              </a:rPr>
              <a:t>Equivalent </a:t>
            </a:r>
            <a:r>
              <a:rPr lang="en-US" sz="2200" dirty="0" smtClean="0">
                <a:solidFill>
                  <a:srgbClr val="006600"/>
                </a:solidFill>
                <a:latin typeface="Arial" pitchFamily="34" charset="0"/>
                <a:cs typeface="Arial" pitchFamily="34" charset="0"/>
              </a:rPr>
              <a:t>Fractions-unit fractions</a:t>
            </a:r>
            <a:endParaRPr lang="en-US" sz="2200" dirty="0">
              <a:solidFill>
                <a:srgbClr val="006600"/>
              </a:solidFill>
              <a:latin typeface="Arial" pitchFamily="34" charset="0"/>
              <a:cs typeface="Arial" pitchFamily="34" charset="0"/>
            </a:endParaRPr>
          </a:p>
          <a:p>
            <a:r>
              <a:rPr lang="en-US" sz="2200" dirty="0">
                <a:solidFill>
                  <a:srgbClr val="7030A0"/>
                </a:solidFill>
                <a:latin typeface="Arial" pitchFamily="34" charset="0"/>
                <a:cs typeface="Arial" pitchFamily="34" charset="0"/>
              </a:rPr>
              <a:t>Comparing </a:t>
            </a:r>
            <a:r>
              <a:rPr lang="en-US" sz="2200" dirty="0" smtClean="0">
                <a:solidFill>
                  <a:srgbClr val="7030A0"/>
                </a:solidFill>
                <a:latin typeface="Arial" pitchFamily="34" charset="0"/>
                <a:cs typeface="Arial" pitchFamily="34" charset="0"/>
              </a:rPr>
              <a:t>Fractions-unit fraction</a:t>
            </a:r>
            <a:endParaRPr lang="en-US" sz="2200" dirty="0">
              <a:solidFill>
                <a:srgbClr val="7030A0"/>
              </a:solidFill>
              <a:latin typeface="Arial" pitchFamily="34" charset="0"/>
              <a:cs typeface="Arial" pitchFamily="34" charset="0"/>
            </a:endParaRPr>
          </a:p>
          <a:p>
            <a:r>
              <a:rPr lang="en-US" sz="2200" dirty="0">
                <a:solidFill>
                  <a:srgbClr val="FF0000"/>
                </a:solidFill>
                <a:latin typeface="Arial" pitchFamily="34" charset="0"/>
                <a:cs typeface="Arial" pitchFamily="34" charset="0"/>
              </a:rPr>
              <a:t>Adding and Subtracting </a:t>
            </a:r>
            <a:r>
              <a:rPr lang="en-US" sz="2200" dirty="0" smtClean="0">
                <a:solidFill>
                  <a:srgbClr val="FF0000"/>
                </a:solidFill>
                <a:latin typeface="Arial" pitchFamily="34" charset="0"/>
                <a:cs typeface="Arial" pitchFamily="34" charset="0"/>
              </a:rPr>
              <a:t>like fractions (unit fractions)</a:t>
            </a:r>
            <a:endParaRPr lang="en-US" sz="2200" dirty="0">
              <a:solidFill>
                <a:srgbClr val="FF0000"/>
              </a:solidFill>
              <a:latin typeface="Arial" pitchFamily="34" charset="0"/>
              <a:cs typeface="Arial" pitchFamily="34" charset="0"/>
            </a:endParaRPr>
          </a:p>
          <a:p>
            <a:r>
              <a:rPr lang="en-US" sz="2200" dirty="0">
                <a:solidFill>
                  <a:schemeClr val="accent6">
                    <a:lumMod val="50000"/>
                  </a:schemeClr>
                </a:solidFill>
                <a:latin typeface="Arial" pitchFamily="34" charset="0"/>
                <a:cs typeface="Arial" pitchFamily="34" charset="0"/>
              </a:rPr>
              <a:t>Multiplying  a fraction by a whole </a:t>
            </a:r>
            <a:r>
              <a:rPr lang="en-US" sz="2200" dirty="0" smtClean="0">
                <a:solidFill>
                  <a:schemeClr val="accent6">
                    <a:lumMod val="50000"/>
                  </a:schemeClr>
                </a:solidFill>
                <a:latin typeface="Arial" pitchFamily="34" charset="0"/>
                <a:cs typeface="Arial" pitchFamily="34" charset="0"/>
              </a:rPr>
              <a:t>number (unit fractions)</a:t>
            </a:r>
            <a:endParaRPr lang="en-US" sz="2200" dirty="0">
              <a:solidFill>
                <a:schemeClr val="accent6">
                  <a:lumMod val="50000"/>
                </a:schemeClr>
              </a:solidFill>
              <a:latin typeface="Arial" pitchFamily="34" charset="0"/>
              <a:cs typeface="Arial" pitchFamily="34" charset="0"/>
            </a:endParaRPr>
          </a:p>
          <a:p>
            <a:r>
              <a:rPr lang="en-US" sz="2200" dirty="0" smtClean="0">
                <a:solidFill>
                  <a:srgbClr val="0099CC"/>
                </a:solidFill>
                <a:latin typeface="Arial" pitchFamily="34" charset="0"/>
                <a:cs typeface="Arial" pitchFamily="34" charset="0"/>
              </a:rPr>
              <a:t>Decimals</a:t>
            </a:r>
          </a:p>
          <a:p>
            <a:pPr marL="0" indent="0">
              <a:buNone/>
            </a:pPr>
            <a:r>
              <a:rPr lang="en-US" sz="2200" dirty="0" smtClean="0">
                <a:solidFill>
                  <a:schemeClr val="bg2"/>
                </a:solidFill>
                <a:latin typeface="Arial" pitchFamily="34" charset="0"/>
                <a:cs typeface="Arial" pitchFamily="34" charset="0"/>
              </a:rPr>
              <a:t>Grade 5</a:t>
            </a:r>
            <a:endParaRPr lang="en-US" sz="2200" dirty="0">
              <a:solidFill>
                <a:schemeClr val="bg2"/>
              </a:solidFill>
              <a:latin typeface="Arial" pitchFamily="34" charset="0"/>
              <a:cs typeface="Arial" pitchFamily="34" charset="0"/>
            </a:endParaRPr>
          </a:p>
          <a:p>
            <a:r>
              <a:rPr lang="en-US" sz="2200" dirty="0">
                <a:solidFill>
                  <a:srgbClr val="FF0000"/>
                </a:solidFill>
                <a:latin typeface="Arial" pitchFamily="34" charset="0"/>
                <a:cs typeface="Arial" pitchFamily="34" charset="0"/>
              </a:rPr>
              <a:t>Adding and Subtracting Fractions  </a:t>
            </a:r>
          </a:p>
          <a:p>
            <a:r>
              <a:rPr lang="en-US" sz="2200" dirty="0">
                <a:solidFill>
                  <a:schemeClr val="accent6">
                    <a:lumMod val="50000"/>
                  </a:schemeClr>
                </a:solidFill>
                <a:latin typeface="Arial" pitchFamily="34" charset="0"/>
                <a:cs typeface="Arial" pitchFamily="34" charset="0"/>
              </a:rPr>
              <a:t>Multiplying and Dividing Fractions</a:t>
            </a:r>
          </a:p>
          <a:p>
            <a:r>
              <a:rPr lang="en-US" sz="2200" dirty="0">
                <a:solidFill>
                  <a:schemeClr val="tx1">
                    <a:lumMod val="75000"/>
                  </a:schemeClr>
                </a:solidFill>
                <a:latin typeface="Arial" pitchFamily="34" charset="0"/>
                <a:cs typeface="Arial" pitchFamily="34" charset="0"/>
              </a:rPr>
              <a:t>Multiplying as Scaling </a:t>
            </a:r>
          </a:p>
          <a:p>
            <a:endParaRPr lang="en-US" dirty="0"/>
          </a:p>
        </p:txBody>
      </p:sp>
    </p:spTree>
    <p:extLst>
      <p:ext uri="{BB962C8B-B14F-4D97-AF65-F5344CB8AC3E}">
        <p14:creationId xmlns:p14="http://schemas.microsoft.com/office/powerpoint/2010/main" val="4836493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smtClean="0">
                <a:solidFill>
                  <a:srgbClr val="FF0000"/>
                </a:solidFill>
              </a:rPr>
              <a:t>Recurring Threads</a:t>
            </a:r>
            <a:endParaRPr lang="en-US" sz="4800" dirty="0">
              <a:solidFill>
                <a:srgbClr val="FF0000"/>
              </a:solidFill>
            </a:endParaRPr>
          </a:p>
        </p:txBody>
      </p:sp>
      <p:sp>
        <p:nvSpPr>
          <p:cNvPr id="3" name="Content Placeholder 2"/>
          <p:cNvSpPr>
            <a:spLocks noGrp="1"/>
          </p:cNvSpPr>
          <p:nvPr>
            <p:ph idx="1"/>
          </p:nvPr>
        </p:nvSpPr>
        <p:spPr/>
        <p:txBody>
          <a:bodyPr>
            <a:normAutofit/>
          </a:bodyPr>
          <a:lstStyle/>
          <a:p>
            <a:r>
              <a:rPr lang="en-US" sz="3600" dirty="0" smtClean="0">
                <a:solidFill>
                  <a:srgbClr val="000000"/>
                </a:solidFill>
              </a:rPr>
              <a:t>Unit fractions</a:t>
            </a:r>
          </a:p>
          <a:p>
            <a:r>
              <a:rPr lang="en-US" sz="3600" dirty="0" smtClean="0">
                <a:solidFill>
                  <a:srgbClr val="000000"/>
                </a:solidFill>
              </a:rPr>
              <a:t>Representing fractions on the number line</a:t>
            </a:r>
          </a:p>
          <a:p>
            <a:r>
              <a:rPr lang="en-US" sz="3600" dirty="0" smtClean="0">
                <a:solidFill>
                  <a:srgbClr val="000000"/>
                </a:solidFill>
              </a:rPr>
              <a:t>Importance of identifying the whole </a:t>
            </a:r>
          </a:p>
          <a:p>
            <a:r>
              <a:rPr lang="en-US" sz="3600" dirty="0" smtClean="0">
                <a:solidFill>
                  <a:srgbClr val="000000"/>
                </a:solidFill>
              </a:rPr>
              <a:t>Describing the parts of the  whole</a:t>
            </a:r>
            <a:endParaRPr lang="en-US" sz="3600" dirty="0">
              <a:solidFill>
                <a:srgbClr val="000000"/>
              </a:solidFill>
            </a:endParaRPr>
          </a:p>
        </p:txBody>
      </p:sp>
    </p:spTree>
    <p:extLst>
      <p:ext uri="{BB962C8B-B14F-4D97-AF65-F5344CB8AC3E}">
        <p14:creationId xmlns:p14="http://schemas.microsoft.com/office/powerpoint/2010/main" val="313050032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FF0000"/>
                </a:solidFill>
              </a:rPr>
              <a:t>Coherence-Between the Content and Practice Standards</a:t>
            </a:r>
            <a:endParaRPr lang="en-US" sz="3600" dirty="0">
              <a:solidFill>
                <a:srgbClr val="FF0000"/>
              </a:solidFill>
            </a:endParaRPr>
          </a:p>
        </p:txBody>
      </p:sp>
      <p:sp>
        <p:nvSpPr>
          <p:cNvPr id="3" name="Content Placeholder 2"/>
          <p:cNvSpPr>
            <a:spLocks noGrp="1"/>
          </p:cNvSpPr>
          <p:nvPr>
            <p:ph idx="1"/>
          </p:nvPr>
        </p:nvSpPr>
        <p:spPr/>
        <p:txBody>
          <a:bodyPr/>
          <a:lstStyle/>
          <a:p>
            <a:r>
              <a:rPr lang="en-US" dirty="0" smtClean="0"/>
              <a:t>Rigorous mathematical instruction and learning occur when content and the practices are joined together.</a:t>
            </a:r>
          </a:p>
          <a:p>
            <a:r>
              <a:rPr lang="en-US" dirty="0" smtClean="0"/>
              <a:t>SMP- Describe the attributes of mathematically proficient students and support the foundations of learning mathematics.</a:t>
            </a:r>
            <a:endParaRPr lang="en-US" dirty="0"/>
          </a:p>
        </p:txBody>
      </p:sp>
    </p:spTree>
    <p:extLst>
      <p:ext uri="{BB962C8B-B14F-4D97-AF65-F5344CB8AC3E}">
        <p14:creationId xmlns:p14="http://schemas.microsoft.com/office/powerpoint/2010/main" val="89922470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FF0000"/>
                </a:solidFill>
              </a:rPr>
              <a:t>Standards of Mathematical Practice</a:t>
            </a:r>
            <a:endParaRPr lang="en-US" sz="4000" dirty="0">
              <a:solidFill>
                <a:srgbClr val="FF0000"/>
              </a:solidFill>
            </a:endParaRPr>
          </a:p>
        </p:txBody>
      </p:sp>
      <p:sp>
        <p:nvSpPr>
          <p:cNvPr id="3" name="Content Placeholder 2"/>
          <p:cNvSpPr>
            <a:spLocks noGrp="1"/>
          </p:cNvSpPr>
          <p:nvPr>
            <p:ph idx="1"/>
          </p:nvPr>
        </p:nvSpPr>
        <p:spPr>
          <a:xfrm>
            <a:off x="457200" y="1828800"/>
            <a:ext cx="8229600" cy="4572000"/>
          </a:xfrm>
        </p:spPr>
        <p:txBody>
          <a:bodyPr/>
          <a:lstStyle/>
          <a:p>
            <a:pPr marL="0" indent="0">
              <a:buNone/>
            </a:pPr>
            <a:r>
              <a:rPr lang="en-US" sz="2400" dirty="0" smtClean="0">
                <a:solidFill>
                  <a:srgbClr val="FF0000"/>
                </a:solidFill>
              </a:rPr>
              <a:t>Reasoning and Explaining</a:t>
            </a:r>
          </a:p>
          <a:p>
            <a:pPr marL="438150" lvl="1" indent="0">
              <a:buNone/>
            </a:pPr>
            <a:r>
              <a:rPr lang="en-US" sz="1800" dirty="0" smtClean="0"/>
              <a:t>2. Reason abstractly and quantitatively</a:t>
            </a:r>
          </a:p>
          <a:p>
            <a:pPr marL="438150" lvl="1" indent="0">
              <a:buNone/>
            </a:pPr>
            <a:r>
              <a:rPr lang="en-US" sz="1800" dirty="0" smtClean="0"/>
              <a:t>3.Construct viable arguments and critique the reasoning of others</a:t>
            </a:r>
          </a:p>
          <a:p>
            <a:pPr marL="0" indent="0">
              <a:buNone/>
            </a:pPr>
            <a:r>
              <a:rPr lang="en-US" sz="2400" dirty="0" smtClean="0">
                <a:solidFill>
                  <a:srgbClr val="FF0000"/>
                </a:solidFill>
              </a:rPr>
              <a:t>Modeling and Using Tools</a:t>
            </a:r>
          </a:p>
          <a:p>
            <a:pPr marL="438150" lvl="1" indent="0">
              <a:buNone/>
            </a:pPr>
            <a:r>
              <a:rPr lang="en-US" sz="1800" dirty="0" smtClean="0"/>
              <a:t>4.Model with mathematics</a:t>
            </a:r>
          </a:p>
          <a:p>
            <a:pPr marL="438150" lvl="1" indent="0">
              <a:buNone/>
            </a:pPr>
            <a:r>
              <a:rPr lang="en-US" sz="1800" dirty="0" smtClean="0"/>
              <a:t>5. Use appropriate tools strategically.</a:t>
            </a:r>
          </a:p>
          <a:p>
            <a:pPr marL="0" indent="0">
              <a:buNone/>
            </a:pPr>
            <a:r>
              <a:rPr lang="en-US" sz="2400" dirty="0" smtClean="0">
                <a:solidFill>
                  <a:srgbClr val="FF0000"/>
                </a:solidFill>
              </a:rPr>
              <a:t>Seeing Structure and Generalizing</a:t>
            </a:r>
          </a:p>
          <a:p>
            <a:pPr marL="438150" lvl="1" indent="0">
              <a:buNone/>
            </a:pPr>
            <a:r>
              <a:rPr lang="en-US" sz="1800" dirty="0" smtClean="0"/>
              <a:t>7. Look for and make use of structure</a:t>
            </a:r>
          </a:p>
          <a:p>
            <a:pPr marL="438150" lvl="1" indent="0">
              <a:buNone/>
            </a:pPr>
            <a:r>
              <a:rPr lang="en-US" sz="1800" dirty="0" smtClean="0"/>
              <a:t>8. Look for and express regularity in repeated reasoning</a:t>
            </a:r>
            <a:r>
              <a:rPr lang="en-US" dirty="0" smtClean="0"/>
              <a:t>.</a:t>
            </a:r>
          </a:p>
          <a:p>
            <a:pPr marL="0" indent="0">
              <a:buNone/>
            </a:pPr>
            <a:r>
              <a:rPr lang="en-US" sz="2400" dirty="0" smtClean="0">
                <a:solidFill>
                  <a:srgbClr val="FF0000"/>
                </a:solidFill>
              </a:rPr>
              <a:t>Overarching Habits of the Mind</a:t>
            </a:r>
          </a:p>
          <a:p>
            <a:pPr marL="438150" lvl="1" indent="0">
              <a:buNone/>
            </a:pPr>
            <a:r>
              <a:rPr lang="en-US" sz="1800" dirty="0" smtClean="0"/>
              <a:t>1.Make sense of problems and persevere in solving them.</a:t>
            </a:r>
          </a:p>
          <a:p>
            <a:pPr marL="438150" lvl="1" indent="0">
              <a:buNone/>
            </a:pPr>
            <a:r>
              <a:rPr lang="en-US" sz="1800" dirty="0" smtClean="0"/>
              <a:t>5. Attend to precision.</a:t>
            </a:r>
            <a:endParaRPr lang="en-US" sz="1800" dirty="0"/>
          </a:p>
        </p:txBody>
      </p:sp>
    </p:spTree>
    <p:extLst>
      <p:ext uri="{BB962C8B-B14F-4D97-AF65-F5344CB8AC3E}">
        <p14:creationId xmlns:p14="http://schemas.microsoft.com/office/powerpoint/2010/main" val="1088975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584" y="1981200"/>
            <a:ext cx="8463588"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Autofit/>
          </a:bodyPr>
          <a:lstStyle/>
          <a:p>
            <a:r>
              <a:rPr lang="en-US" sz="3600" b="1" dirty="0" smtClean="0">
                <a:solidFill>
                  <a:srgbClr val="FF0000"/>
                </a:solidFill>
              </a:rPr>
              <a:t>Explaining </a:t>
            </a:r>
            <a:r>
              <a:rPr lang="en-US" sz="3600" b="1" dirty="0">
                <a:solidFill>
                  <a:srgbClr val="FF0000"/>
                </a:solidFill>
              </a:rPr>
              <a:t>Fraction Equivalence with Pictures</a:t>
            </a:r>
          </a:p>
        </p:txBody>
      </p:sp>
    </p:spTree>
    <p:extLst>
      <p:ext uri="{BB962C8B-B14F-4D97-AF65-F5344CB8AC3E}">
        <p14:creationId xmlns:p14="http://schemas.microsoft.com/office/powerpoint/2010/main" val="5842027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0"/>
            <a:ext cx="8153400" cy="990600"/>
          </a:xfrm>
        </p:spPr>
        <p:txBody>
          <a:bodyPr>
            <a:noAutofit/>
          </a:bodyPr>
          <a:lstStyle/>
          <a:p>
            <a:pPr algn="ctr"/>
            <a:r>
              <a:rPr lang="en-US" sz="3600" dirty="0" smtClean="0">
                <a:ln>
                  <a:solidFill>
                    <a:schemeClr val="accent2">
                      <a:lumMod val="75000"/>
                    </a:schemeClr>
                  </a:solidFill>
                </a:ln>
                <a:solidFill>
                  <a:srgbClr val="FF0000"/>
                </a:solidFill>
              </a:rPr>
              <a:t>Grade- To- Grade Coherence</a:t>
            </a:r>
            <a:r>
              <a:rPr lang="en-US" sz="2800" dirty="0">
                <a:solidFill>
                  <a:schemeClr val="tx1"/>
                </a:solidFill>
              </a:rPr>
              <a:t/>
            </a:r>
            <a:br>
              <a:rPr lang="en-US" sz="2800" dirty="0">
                <a:solidFill>
                  <a:schemeClr val="tx1"/>
                </a:solidFill>
              </a:rPr>
            </a:br>
            <a:endParaRPr lang="en-US" sz="2800" dirty="0">
              <a:solidFill>
                <a:schemeClr val="tx1"/>
              </a:solidFill>
            </a:endParaRPr>
          </a:p>
        </p:txBody>
      </p:sp>
      <p:sp>
        <p:nvSpPr>
          <p:cNvPr id="3" name="Content Placeholder 2"/>
          <p:cNvSpPr>
            <a:spLocks noGrp="1"/>
          </p:cNvSpPr>
          <p:nvPr>
            <p:ph idx="1"/>
          </p:nvPr>
        </p:nvSpPr>
        <p:spPr/>
        <p:txBody>
          <a:bodyPr/>
          <a:lstStyle/>
          <a:p>
            <a:pPr marL="0" indent="0" algn="ctr">
              <a:buNone/>
            </a:pPr>
            <a:r>
              <a:rPr lang="en-US" sz="3600" b="1" dirty="0" smtClean="0">
                <a:solidFill>
                  <a:srgbClr val="000000"/>
                </a:solidFill>
              </a:rPr>
              <a:t>Reflection and Discussion</a:t>
            </a:r>
          </a:p>
          <a:p>
            <a:pPr marL="742950" indent="-742950">
              <a:buFont typeface="+mj-lt"/>
              <a:buAutoNum type="arabicPeriod"/>
            </a:pPr>
            <a:r>
              <a:rPr lang="en-US" sz="2400" dirty="0" smtClean="0">
                <a:solidFill>
                  <a:srgbClr val="000000"/>
                </a:solidFill>
              </a:rPr>
              <a:t>How is coherence a part of the content for this task?</a:t>
            </a:r>
          </a:p>
          <a:p>
            <a:pPr marL="742950" indent="-742950">
              <a:buFont typeface="+mj-lt"/>
              <a:buAutoNum type="arabicPeriod"/>
            </a:pPr>
            <a:r>
              <a:rPr lang="en-US" sz="2400" dirty="0" smtClean="0">
                <a:solidFill>
                  <a:srgbClr val="000000"/>
                </a:solidFill>
              </a:rPr>
              <a:t>What behaviors do students need to demonstrate to solve this task?</a:t>
            </a:r>
          </a:p>
          <a:p>
            <a:pPr marL="742950" indent="-742950">
              <a:buFont typeface="+mj-lt"/>
              <a:buAutoNum type="arabicPeriod"/>
            </a:pPr>
            <a:r>
              <a:rPr lang="en-US" sz="2400" dirty="0" smtClean="0">
                <a:solidFill>
                  <a:srgbClr val="000000"/>
                </a:solidFill>
              </a:rPr>
              <a:t>What are the implications for instruction for teachers/students?</a:t>
            </a:r>
          </a:p>
          <a:p>
            <a:pPr marL="742950" indent="-742950">
              <a:buFont typeface="+mj-lt"/>
              <a:buAutoNum type="arabicPeriod"/>
            </a:pPr>
            <a:r>
              <a:rPr lang="en-US" sz="2400" dirty="0" smtClean="0">
                <a:solidFill>
                  <a:srgbClr val="000000"/>
                </a:solidFill>
              </a:rPr>
              <a:t>How is understanding  grade-to- grade coherence helpful for planning and teaching daily lessons ?</a:t>
            </a:r>
          </a:p>
          <a:p>
            <a:pPr marL="0" indent="0">
              <a:buNone/>
            </a:pPr>
            <a:endParaRPr lang="en-US" sz="1600" dirty="0" smtClean="0">
              <a:solidFill>
                <a:srgbClr val="000000"/>
              </a:solidFill>
            </a:endParaRPr>
          </a:p>
          <a:p>
            <a:pPr marL="0" indent="0">
              <a:buNone/>
            </a:pPr>
            <a:endParaRPr lang="en-US" dirty="0" smtClean="0">
              <a:solidFill>
                <a:srgbClr val="000000"/>
              </a:solidFill>
            </a:endParaRPr>
          </a:p>
          <a:p>
            <a:pPr marL="0" indent="0">
              <a:buNone/>
            </a:pPr>
            <a:endParaRPr lang="en-US" dirty="0">
              <a:solidFill>
                <a:srgbClr val="000000"/>
              </a:solidFill>
            </a:endParaRPr>
          </a:p>
        </p:txBody>
      </p:sp>
    </p:spTree>
    <p:extLst>
      <p:ext uri="{BB962C8B-B14F-4D97-AF65-F5344CB8AC3E}">
        <p14:creationId xmlns:p14="http://schemas.microsoft.com/office/powerpoint/2010/main" val="358715148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610600" cy="869950"/>
          </a:xfrm>
        </p:spPr>
        <p:txBody>
          <a:bodyPr>
            <a:noAutofit/>
          </a:bodyPr>
          <a:lstStyle/>
          <a:p>
            <a:pPr algn="ctr"/>
            <a:r>
              <a:rPr lang="en-US" dirty="0" smtClean="0">
                <a:solidFill>
                  <a:srgbClr val="FF0000"/>
                </a:solidFill>
              </a:rPr>
              <a:t>Grade-To-Grade Coherence</a:t>
            </a:r>
            <a:endParaRPr lang="en-US" dirty="0">
              <a:solidFill>
                <a:srgbClr val="FF0000"/>
              </a:solidFill>
            </a:endParaRPr>
          </a:p>
        </p:txBody>
      </p:sp>
      <p:sp>
        <p:nvSpPr>
          <p:cNvPr id="3" name="Content Placeholder 2"/>
          <p:cNvSpPr>
            <a:spLocks noGrp="1"/>
          </p:cNvSpPr>
          <p:nvPr>
            <p:ph sz="half" idx="2"/>
          </p:nvPr>
        </p:nvSpPr>
        <p:spPr>
          <a:xfrm>
            <a:off x="381000" y="1828800"/>
            <a:ext cx="4114800" cy="4876800"/>
          </a:xfrm>
        </p:spPr>
        <p:txBody>
          <a:bodyPr>
            <a:normAutofit/>
          </a:bodyPr>
          <a:lstStyle/>
          <a:p>
            <a:pPr marL="0" indent="0">
              <a:buNone/>
            </a:pPr>
            <a:r>
              <a:rPr lang="en-US" sz="2000" dirty="0" smtClean="0">
                <a:solidFill>
                  <a:schemeClr val="bg2">
                    <a:lumMod val="75000"/>
                  </a:schemeClr>
                </a:solidFill>
                <a:latin typeface="Arial" pitchFamily="34" charset="0"/>
                <a:cs typeface="Arial" pitchFamily="34" charset="0"/>
              </a:rPr>
              <a:t>Grades 1 and 2 </a:t>
            </a:r>
          </a:p>
          <a:p>
            <a:pPr lvl="1"/>
            <a:r>
              <a:rPr lang="en-US" sz="2000" dirty="0" smtClean="0">
                <a:solidFill>
                  <a:schemeClr val="bg2">
                    <a:lumMod val="75000"/>
                  </a:schemeClr>
                </a:solidFill>
                <a:latin typeface="Arial" pitchFamily="34" charset="0"/>
                <a:cs typeface="Arial" pitchFamily="34" charset="0"/>
              </a:rPr>
              <a:t>Partition </a:t>
            </a:r>
            <a:r>
              <a:rPr lang="en-US" sz="2000" dirty="0">
                <a:solidFill>
                  <a:schemeClr val="bg2">
                    <a:lumMod val="75000"/>
                  </a:schemeClr>
                </a:solidFill>
                <a:latin typeface="Arial" pitchFamily="34" charset="0"/>
                <a:cs typeface="Arial" pitchFamily="34" charset="0"/>
              </a:rPr>
              <a:t>shapes (circles and </a:t>
            </a:r>
            <a:r>
              <a:rPr lang="en-US" sz="2000" dirty="0" smtClean="0">
                <a:solidFill>
                  <a:schemeClr val="bg2">
                    <a:lumMod val="75000"/>
                  </a:schemeClr>
                </a:solidFill>
                <a:latin typeface="Arial" pitchFamily="34" charset="0"/>
                <a:cs typeface="Arial" pitchFamily="34" charset="0"/>
              </a:rPr>
              <a:t>rectangles</a:t>
            </a:r>
          </a:p>
          <a:p>
            <a:pPr lvl="1"/>
            <a:r>
              <a:rPr lang="en-US" sz="2000" dirty="0" smtClean="0">
                <a:solidFill>
                  <a:schemeClr val="bg2">
                    <a:lumMod val="75000"/>
                  </a:schemeClr>
                </a:solidFill>
                <a:latin typeface="Arial" pitchFamily="34" charset="0"/>
                <a:cs typeface="Arial" pitchFamily="34" charset="0"/>
              </a:rPr>
              <a:t>Describe </a:t>
            </a:r>
            <a:r>
              <a:rPr lang="en-US" sz="2000" dirty="0">
                <a:solidFill>
                  <a:schemeClr val="bg2">
                    <a:lumMod val="75000"/>
                  </a:schemeClr>
                </a:solidFill>
                <a:latin typeface="Arial" pitchFamily="34" charset="0"/>
                <a:cs typeface="Arial" pitchFamily="34" charset="0"/>
              </a:rPr>
              <a:t>the shares using words halves, fourths, </a:t>
            </a:r>
            <a:r>
              <a:rPr lang="en-US" sz="2000" dirty="0" smtClean="0">
                <a:solidFill>
                  <a:schemeClr val="bg2">
                    <a:lumMod val="75000"/>
                  </a:schemeClr>
                </a:solidFill>
                <a:latin typeface="Arial" pitchFamily="34" charset="0"/>
                <a:cs typeface="Arial" pitchFamily="34" charset="0"/>
              </a:rPr>
              <a:t>quarters</a:t>
            </a:r>
          </a:p>
          <a:p>
            <a:pPr marL="0" indent="0">
              <a:buNone/>
            </a:pPr>
            <a:r>
              <a:rPr lang="en-US" sz="2000" dirty="0" smtClean="0">
                <a:solidFill>
                  <a:schemeClr val="bg2">
                    <a:lumMod val="75000"/>
                  </a:schemeClr>
                </a:solidFill>
                <a:latin typeface="Arial" pitchFamily="34" charset="0"/>
                <a:cs typeface="Arial" pitchFamily="34" charset="0"/>
              </a:rPr>
              <a:t>Grade 3 :</a:t>
            </a:r>
          </a:p>
          <a:p>
            <a:pPr lvl="1"/>
            <a:r>
              <a:rPr lang="en-US" sz="2000" dirty="0" smtClean="0">
                <a:solidFill>
                  <a:schemeClr val="bg2">
                    <a:lumMod val="75000"/>
                  </a:schemeClr>
                </a:solidFill>
                <a:latin typeface="Arial" pitchFamily="34" charset="0"/>
                <a:cs typeface="Arial" pitchFamily="34" charset="0"/>
              </a:rPr>
              <a:t>Fractions </a:t>
            </a:r>
            <a:r>
              <a:rPr lang="en-US" sz="2000" dirty="0">
                <a:solidFill>
                  <a:schemeClr val="bg2">
                    <a:lumMod val="75000"/>
                  </a:schemeClr>
                </a:solidFill>
                <a:latin typeface="Arial" pitchFamily="34" charset="0"/>
                <a:cs typeface="Arial" pitchFamily="34" charset="0"/>
              </a:rPr>
              <a:t>as a Number- Unit Fractions</a:t>
            </a:r>
          </a:p>
          <a:p>
            <a:pPr lvl="1"/>
            <a:r>
              <a:rPr lang="en-US" sz="2000" dirty="0">
                <a:solidFill>
                  <a:schemeClr val="bg2">
                    <a:lumMod val="75000"/>
                  </a:schemeClr>
                </a:solidFill>
                <a:latin typeface="Arial" pitchFamily="34" charset="0"/>
                <a:cs typeface="Arial" pitchFamily="34" charset="0"/>
              </a:rPr>
              <a:t>Representing Fractions on a Number Line</a:t>
            </a:r>
          </a:p>
          <a:p>
            <a:pPr lvl="1"/>
            <a:r>
              <a:rPr lang="en-US" sz="2000" dirty="0">
                <a:solidFill>
                  <a:srgbClr val="006600"/>
                </a:solidFill>
                <a:latin typeface="Arial" pitchFamily="34" charset="0"/>
                <a:cs typeface="Arial" pitchFamily="34" charset="0"/>
              </a:rPr>
              <a:t>Equivalent Fractions </a:t>
            </a:r>
          </a:p>
          <a:p>
            <a:pPr lvl="1"/>
            <a:r>
              <a:rPr lang="en-US" sz="2000" dirty="0">
                <a:solidFill>
                  <a:srgbClr val="7030A0"/>
                </a:solidFill>
                <a:latin typeface="Arial" pitchFamily="34" charset="0"/>
                <a:cs typeface="Arial" pitchFamily="34" charset="0"/>
              </a:rPr>
              <a:t>Comparing </a:t>
            </a:r>
            <a:r>
              <a:rPr lang="en-US" sz="2000" dirty="0" smtClean="0">
                <a:solidFill>
                  <a:srgbClr val="7030A0"/>
                </a:solidFill>
                <a:latin typeface="Arial" pitchFamily="34" charset="0"/>
                <a:cs typeface="Arial" pitchFamily="34" charset="0"/>
              </a:rPr>
              <a:t>Fractions</a:t>
            </a:r>
          </a:p>
          <a:p>
            <a:pPr lvl="1"/>
            <a:endParaRPr lang="en-US" sz="1600" dirty="0">
              <a:solidFill>
                <a:srgbClr val="7030A0"/>
              </a:solidFill>
              <a:latin typeface="Arial" pitchFamily="34" charset="0"/>
              <a:cs typeface="Arial" pitchFamily="34" charset="0"/>
            </a:endParaRPr>
          </a:p>
          <a:p>
            <a:endParaRPr lang="en-US" sz="2800" dirty="0" smtClean="0">
              <a:solidFill>
                <a:schemeClr val="bg2">
                  <a:lumMod val="75000"/>
                </a:schemeClr>
              </a:solidFill>
              <a:latin typeface="Arial" pitchFamily="34" charset="0"/>
              <a:cs typeface="Arial" pitchFamily="34" charset="0"/>
            </a:endParaRPr>
          </a:p>
          <a:p>
            <a:endParaRPr lang="en-US" sz="2800" dirty="0">
              <a:solidFill>
                <a:schemeClr val="bg2">
                  <a:lumMod val="75000"/>
                </a:schemeClr>
              </a:solidFill>
              <a:latin typeface="Arial" pitchFamily="34" charset="0"/>
              <a:cs typeface="Arial" pitchFamily="34" charset="0"/>
            </a:endParaRPr>
          </a:p>
          <a:p>
            <a:endParaRPr lang="en-US" dirty="0"/>
          </a:p>
        </p:txBody>
      </p:sp>
      <p:sp>
        <p:nvSpPr>
          <p:cNvPr id="4" name="Rectangle 3"/>
          <p:cNvSpPr/>
          <p:nvPr/>
        </p:nvSpPr>
        <p:spPr bwMode="auto">
          <a:xfrm>
            <a:off x="6781800" y="5791200"/>
            <a:ext cx="1981200" cy="10668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ndParaRPr>
          </a:p>
        </p:txBody>
      </p:sp>
      <p:sp>
        <p:nvSpPr>
          <p:cNvPr id="6" name="Content Placeholder 5"/>
          <p:cNvSpPr>
            <a:spLocks noGrp="1"/>
          </p:cNvSpPr>
          <p:nvPr>
            <p:ph sz="quarter" idx="4"/>
          </p:nvPr>
        </p:nvSpPr>
        <p:spPr>
          <a:xfrm>
            <a:off x="4876800" y="1828800"/>
            <a:ext cx="3886200" cy="4343400"/>
          </a:xfrm>
        </p:spPr>
        <p:txBody>
          <a:bodyPr>
            <a:normAutofit fontScale="85000" lnSpcReduction="20000"/>
          </a:bodyPr>
          <a:lstStyle/>
          <a:p>
            <a:pPr marL="0" indent="0">
              <a:buNone/>
            </a:pPr>
            <a:r>
              <a:rPr lang="en-US" sz="2200" dirty="0" smtClean="0">
                <a:solidFill>
                  <a:schemeClr val="bg2"/>
                </a:solidFill>
              </a:rPr>
              <a:t>Grade 4</a:t>
            </a:r>
          </a:p>
          <a:p>
            <a:r>
              <a:rPr lang="en-US" sz="2200" dirty="0">
                <a:solidFill>
                  <a:srgbClr val="006600"/>
                </a:solidFill>
                <a:latin typeface="Arial" pitchFamily="34" charset="0"/>
                <a:cs typeface="Arial" pitchFamily="34" charset="0"/>
              </a:rPr>
              <a:t>Equivalent </a:t>
            </a:r>
            <a:r>
              <a:rPr lang="en-US" sz="2200" dirty="0" smtClean="0">
                <a:solidFill>
                  <a:srgbClr val="006600"/>
                </a:solidFill>
                <a:latin typeface="Arial" pitchFamily="34" charset="0"/>
                <a:cs typeface="Arial" pitchFamily="34" charset="0"/>
              </a:rPr>
              <a:t>Fractions-unit fractions</a:t>
            </a:r>
            <a:endParaRPr lang="en-US" sz="2200" dirty="0">
              <a:solidFill>
                <a:srgbClr val="006600"/>
              </a:solidFill>
              <a:latin typeface="Arial" pitchFamily="34" charset="0"/>
              <a:cs typeface="Arial" pitchFamily="34" charset="0"/>
            </a:endParaRPr>
          </a:p>
          <a:p>
            <a:r>
              <a:rPr lang="en-US" sz="2200" dirty="0">
                <a:solidFill>
                  <a:srgbClr val="7030A0"/>
                </a:solidFill>
                <a:latin typeface="Arial" pitchFamily="34" charset="0"/>
                <a:cs typeface="Arial" pitchFamily="34" charset="0"/>
              </a:rPr>
              <a:t>Comparing </a:t>
            </a:r>
            <a:r>
              <a:rPr lang="en-US" sz="2200" dirty="0" smtClean="0">
                <a:solidFill>
                  <a:srgbClr val="7030A0"/>
                </a:solidFill>
                <a:latin typeface="Arial" pitchFamily="34" charset="0"/>
                <a:cs typeface="Arial" pitchFamily="34" charset="0"/>
              </a:rPr>
              <a:t>Fractions-unit fraction</a:t>
            </a:r>
            <a:endParaRPr lang="en-US" sz="2200" dirty="0">
              <a:solidFill>
                <a:srgbClr val="7030A0"/>
              </a:solidFill>
              <a:latin typeface="Arial" pitchFamily="34" charset="0"/>
              <a:cs typeface="Arial" pitchFamily="34" charset="0"/>
            </a:endParaRPr>
          </a:p>
          <a:p>
            <a:r>
              <a:rPr lang="en-US" sz="2200" dirty="0">
                <a:solidFill>
                  <a:srgbClr val="FF0000"/>
                </a:solidFill>
                <a:latin typeface="Arial" pitchFamily="34" charset="0"/>
                <a:cs typeface="Arial" pitchFamily="34" charset="0"/>
              </a:rPr>
              <a:t>Adding and Subtracting </a:t>
            </a:r>
            <a:r>
              <a:rPr lang="en-US" sz="2200" dirty="0" smtClean="0">
                <a:solidFill>
                  <a:srgbClr val="FF0000"/>
                </a:solidFill>
                <a:latin typeface="Arial" pitchFamily="34" charset="0"/>
                <a:cs typeface="Arial" pitchFamily="34" charset="0"/>
              </a:rPr>
              <a:t>like fractions (unit fractions)</a:t>
            </a:r>
            <a:endParaRPr lang="en-US" sz="2200" dirty="0">
              <a:solidFill>
                <a:srgbClr val="FF0000"/>
              </a:solidFill>
              <a:latin typeface="Arial" pitchFamily="34" charset="0"/>
              <a:cs typeface="Arial" pitchFamily="34" charset="0"/>
            </a:endParaRPr>
          </a:p>
          <a:p>
            <a:r>
              <a:rPr lang="en-US" sz="2200" dirty="0">
                <a:solidFill>
                  <a:schemeClr val="accent6">
                    <a:lumMod val="50000"/>
                  </a:schemeClr>
                </a:solidFill>
                <a:latin typeface="Arial" pitchFamily="34" charset="0"/>
                <a:cs typeface="Arial" pitchFamily="34" charset="0"/>
              </a:rPr>
              <a:t>Multiplying  a fraction by a whole </a:t>
            </a:r>
            <a:r>
              <a:rPr lang="en-US" sz="2200" dirty="0" smtClean="0">
                <a:solidFill>
                  <a:schemeClr val="accent6">
                    <a:lumMod val="50000"/>
                  </a:schemeClr>
                </a:solidFill>
                <a:latin typeface="Arial" pitchFamily="34" charset="0"/>
                <a:cs typeface="Arial" pitchFamily="34" charset="0"/>
              </a:rPr>
              <a:t>number (unit fractions)</a:t>
            </a:r>
            <a:endParaRPr lang="en-US" sz="2200" dirty="0">
              <a:solidFill>
                <a:schemeClr val="accent6">
                  <a:lumMod val="50000"/>
                </a:schemeClr>
              </a:solidFill>
              <a:latin typeface="Arial" pitchFamily="34" charset="0"/>
              <a:cs typeface="Arial" pitchFamily="34" charset="0"/>
            </a:endParaRPr>
          </a:p>
          <a:p>
            <a:r>
              <a:rPr lang="en-US" sz="2200" dirty="0" smtClean="0">
                <a:solidFill>
                  <a:srgbClr val="0099CC"/>
                </a:solidFill>
                <a:latin typeface="Arial" pitchFamily="34" charset="0"/>
                <a:cs typeface="Arial" pitchFamily="34" charset="0"/>
              </a:rPr>
              <a:t>Decimals</a:t>
            </a:r>
          </a:p>
          <a:p>
            <a:pPr marL="0" indent="0">
              <a:buNone/>
            </a:pPr>
            <a:r>
              <a:rPr lang="en-US" sz="2200" dirty="0" smtClean="0">
                <a:solidFill>
                  <a:schemeClr val="bg2"/>
                </a:solidFill>
                <a:latin typeface="Arial" pitchFamily="34" charset="0"/>
                <a:cs typeface="Arial" pitchFamily="34" charset="0"/>
              </a:rPr>
              <a:t>Grade 5</a:t>
            </a:r>
            <a:endParaRPr lang="en-US" sz="2200" dirty="0">
              <a:solidFill>
                <a:schemeClr val="bg2"/>
              </a:solidFill>
              <a:latin typeface="Arial" pitchFamily="34" charset="0"/>
              <a:cs typeface="Arial" pitchFamily="34" charset="0"/>
            </a:endParaRPr>
          </a:p>
          <a:p>
            <a:r>
              <a:rPr lang="en-US" sz="2200" dirty="0">
                <a:solidFill>
                  <a:srgbClr val="FF0000"/>
                </a:solidFill>
                <a:latin typeface="Arial" pitchFamily="34" charset="0"/>
                <a:cs typeface="Arial" pitchFamily="34" charset="0"/>
              </a:rPr>
              <a:t>Adding and Subtracting Fractions  </a:t>
            </a:r>
          </a:p>
          <a:p>
            <a:r>
              <a:rPr lang="en-US" sz="2200" dirty="0">
                <a:solidFill>
                  <a:schemeClr val="accent6">
                    <a:lumMod val="50000"/>
                  </a:schemeClr>
                </a:solidFill>
                <a:latin typeface="Arial" pitchFamily="34" charset="0"/>
                <a:cs typeface="Arial" pitchFamily="34" charset="0"/>
              </a:rPr>
              <a:t>Multiplying and Dividing Fractions</a:t>
            </a:r>
          </a:p>
          <a:p>
            <a:r>
              <a:rPr lang="en-US" sz="2200" dirty="0">
                <a:solidFill>
                  <a:schemeClr val="tx1">
                    <a:lumMod val="75000"/>
                  </a:schemeClr>
                </a:solidFill>
                <a:latin typeface="Arial" pitchFamily="34" charset="0"/>
                <a:cs typeface="Arial" pitchFamily="34" charset="0"/>
              </a:rPr>
              <a:t>Multiplying as Scaling </a:t>
            </a:r>
          </a:p>
          <a:p>
            <a:endParaRPr lang="en-US" dirty="0"/>
          </a:p>
        </p:txBody>
      </p:sp>
    </p:spTree>
    <p:extLst>
      <p:ext uri="{BB962C8B-B14F-4D97-AF65-F5344CB8AC3E}">
        <p14:creationId xmlns:p14="http://schemas.microsoft.com/office/powerpoint/2010/main" val="47047870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FF0000"/>
                </a:solidFill>
              </a:rPr>
              <a:t>Standards of Mathematical Practice</a:t>
            </a:r>
            <a:endParaRPr lang="en-US" sz="4000" dirty="0">
              <a:solidFill>
                <a:srgbClr val="FF0000"/>
              </a:solidFill>
            </a:endParaRPr>
          </a:p>
        </p:txBody>
      </p:sp>
      <p:sp>
        <p:nvSpPr>
          <p:cNvPr id="3" name="Content Placeholder 2"/>
          <p:cNvSpPr>
            <a:spLocks noGrp="1"/>
          </p:cNvSpPr>
          <p:nvPr>
            <p:ph idx="1"/>
          </p:nvPr>
        </p:nvSpPr>
        <p:spPr>
          <a:xfrm>
            <a:off x="457200" y="1828800"/>
            <a:ext cx="8229600" cy="4572000"/>
          </a:xfrm>
        </p:spPr>
        <p:txBody>
          <a:bodyPr/>
          <a:lstStyle/>
          <a:p>
            <a:pPr marL="0" indent="0">
              <a:buNone/>
            </a:pPr>
            <a:r>
              <a:rPr lang="en-US" sz="2400" dirty="0" smtClean="0">
                <a:solidFill>
                  <a:srgbClr val="FF0000"/>
                </a:solidFill>
              </a:rPr>
              <a:t>Reasoning and Explaining</a:t>
            </a:r>
          </a:p>
          <a:p>
            <a:pPr marL="438150" lvl="1" indent="0">
              <a:buNone/>
            </a:pPr>
            <a:r>
              <a:rPr lang="en-US" sz="1800" dirty="0" smtClean="0"/>
              <a:t>2. Reason abstractly and quantitatively</a:t>
            </a:r>
          </a:p>
          <a:p>
            <a:pPr marL="438150" lvl="1" indent="0">
              <a:buNone/>
            </a:pPr>
            <a:r>
              <a:rPr lang="en-US" sz="1800" dirty="0" smtClean="0"/>
              <a:t>3.Construct viable arguments and critique the reasoning of others</a:t>
            </a:r>
          </a:p>
          <a:p>
            <a:pPr marL="0" indent="0">
              <a:buNone/>
            </a:pPr>
            <a:r>
              <a:rPr lang="en-US" sz="2400" dirty="0" smtClean="0">
                <a:solidFill>
                  <a:srgbClr val="FF0000"/>
                </a:solidFill>
              </a:rPr>
              <a:t>Modeling and Using Tools</a:t>
            </a:r>
          </a:p>
          <a:p>
            <a:pPr marL="438150" lvl="1" indent="0">
              <a:buNone/>
            </a:pPr>
            <a:r>
              <a:rPr lang="en-US" sz="1800" dirty="0" smtClean="0"/>
              <a:t>4.Model with mathematics</a:t>
            </a:r>
          </a:p>
          <a:p>
            <a:pPr marL="438150" lvl="1" indent="0">
              <a:buNone/>
            </a:pPr>
            <a:r>
              <a:rPr lang="en-US" sz="1800" dirty="0" smtClean="0"/>
              <a:t>5. Use appropriate tools strategically.</a:t>
            </a:r>
          </a:p>
          <a:p>
            <a:pPr marL="0" indent="0">
              <a:buNone/>
            </a:pPr>
            <a:r>
              <a:rPr lang="en-US" sz="2400" dirty="0" smtClean="0">
                <a:solidFill>
                  <a:srgbClr val="FF0000"/>
                </a:solidFill>
              </a:rPr>
              <a:t>Seeing Structure and Generalizing</a:t>
            </a:r>
          </a:p>
          <a:p>
            <a:pPr marL="438150" lvl="1" indent="0">
              <a:buNone/>
            </a:pPr>
            <a:r>
              <a:rPr lang="en-US" sz="1800" dirty="0" smtClean="0"/>
              <a:t>7. Look for and make use of structure</a:t>
            </a:r>
          </a:p>
          <a:p>
            <a:pPr marL="438150" lvl="1" indent="0">
              <a:buNone/>
            </a:pPr>
            <a:r>
              <a:rPr lang="en-US" sz="1800" dirty="0" smtClean="0"/>
              <a:t>8. Look for and express regularity in repeated reasoning</a:t>
            </a:r>
            <a:r>
              <a:rPr lang="en-US" dirty="0" smtClean="0"/>
              <a:t>.</a:t>
            </a:r>
          </a:p>
          <a:p>
            <a:pPr marL="0" indent="0">
              <a:buNone/>
            </a:pPr>
            <a:r>
              <a:rPr lang="en-US" sz="2400" dirty="0" smtClean="0">
                <a:solidFill>
                  <a:srgbClr val="FF0000"/>
                </a:solidFill>
              </a:rPr>
              <a:t>Overarching Habits of the Mind</a:t>
            </a:r>
          </a:p>
          <a:p>
            <a:pPr marL="438150" lvl="1" indent="0">
              <a:buNone/>
            </a:pPr>
            <a:r>
              <a:rPr lang="en-US" sz="1800" dirty="0" smtClean="0"/>
              <a:t>1.Make sense of problems and persevere in solving them.</a:t>
            </a:r>
          </a:p>
          <a:p>
            <a:pPr marL="438150" lvl="1" indent="0">
              <a:buNone/>
            </a:pPr>
            <a:r>
              <a:rPr lang="en-US" sz="1800" dirty="0" smtClean="0"/>
              <a:t>5. Attend to precision.</a:t>
            </a:r>
            <a:endParaRPr lang="en-US" sz="1800" dirty="0"/>
          </a:p>
        </p:txBody>
      </p:sp>
    </p:spTree>
    <p:extLst>
      <p:ext uri="{BB962C8B-B14F-4D97-AF65-F5344CB8AC3E}">
        <p14:creationId xmlns:p14="http://schemas.microsoft.com/office/powerpoint/2010/main" val="2590459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228600" y="152400"/>
            <a:ext cx="8763000" cy="18288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ndParaRPr>
          </a:p>
        </p:txBody>
      </p:sp>
      <p:sp>
        <p:nvSpPr>
          <p:cNvPr id="3" name="Rectangle 2"/>
          <p:cNvSpPr/>
          <p:nvPr/>
        </p:nvSpPr>
        <p:spPr bwMode="auto">
          <a:xfrm>
            <a:off x="6781800" y="5867400"/>
            <a:ext cx="1981200" cy="838200"/>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389764710"/>
              </p:ext>
            </p:extLst>
          </p:nvPr>
        </p:nvGraphicFramePr>
        <p:xfrm>
          <a:off x="152400" y="152401"/>
          <a:ext cx="8813800" cy="6278879"/>
        </p:xfrm>
        <a:graphic>
          <a:graphicData uri="http://schemas.openxmlformats.org/drawingml/2006/table">
            <a:tbl>
              <a:tblPr firstRow="1" bandRow="1">
                <a:tableStyleId>{5C22544A-7EE6-4342-B048-85BDC9FD1C3A}</a:tableStyleId>
              </a:tblPr>
              <a:tblGrid>
                <a:gridCol w="1382556"/>
                <a:gridCol w="7431244"/>
              </a:tblGrid>
              <a:tr h="427358">
                <a:tc>
                  <a:txBody>
                    <a:bodyPr/>
                    <a:lstStyle/>
                    <a:p>
                      <a:pPr algn="ctr"/>
                      <a:r>
                        <a:rPr lang="en-US" sz="2000" dirty="0" smtClean="0"/>
                        <a:t>Grade 4</a:t>
                      </a:r>
                      <a:endParaRPr lang="en-US" sz="2000" dirty="0"/>
                    </a:p>
                  </a:txBody>
                  <a:tcPr/>
                </a:tc>
                <a:tc>
                  <a:txBody>
                    <a:bodyPr/>
                    <a:lstStyle/>
                    <a:p>
                      <a:pPr algn="l"/>
                      <a:r>
                        <a:rPr lang="en-US" sz="2000" dirty="0" smtClean="0"/>
                        <a:t>from Domain</a:t>
                      </a:r>
                      <a:r>
                        <a:rPr lang="en-US" sz="2000" baseline="0" dirty="0" smtClean="0"/>
                        <a:t> to Domain</a:t>
                      </a:r>
                      <a:endParaRPr lang="en-US" sz="2000" dirty="0"/>
                    </a:p>
                  </a:txBody>
                  <a:tcPr/>
                </a:tc>
              </a:tr>
              <a:tr h="887590">
                <a:tc>
                  <a:txBody>
                    <a:bodyPr/>
                    <a:lstStyle/>
                    <a:p>
                      <a:pPr algn="ctr"/>
                      <a:r>
                        <a:rPr kumimoji="0" lang="en-US" sz="2400" b="1" u="none" kern="1200" dirty="0" smtClean="0">
                          <a:solidFill>
                            <a:schemeClr val="bg2"/>
                          </a:solidFill>
                          <a:effectLst/>
                          <a:latin typeface="+mn-lt"/>
                          <a:ea typeface="+mn-ea"/>
                          <a:cs typeface="+mn-cs"/>
                        </a:rPr>
                        <a:t>OA.A</a:t>
                      </a:r>
                      <a:r>
                        <a:rPr kumimoji="0" lang="en-US" sz="2400" u="none" kern="1200" dirty="0" smtClean="0">
                          <a:solidFill>
                            <a:schemeClr val="bg2"/>
                          </a:solidFill>
                          <a:effectLst/>
                          <a:latin typeface="+mn-lt"/>
                          <a:ea typeface="+mn-ea"/>
                          <a:cs typeface="+mn-cs"/>
                        </a:rPr>
                        <a:t> </a:t>
                      </a:r>
                      <a:r>
                        <a:rPr lang="en-US" sz="2400" dirty="0" smtClean="0">
                          <a:solidFill>
                            <a:schemeClr val="bg2"/>
                          </a:solidFill>
                          <a:latin typeface="Arial" pitchFamily="34" charset="0"/>
                          <a:cs typeface="Arial" pitchFamily="34" charset="0"/>
                        </a:rPr>
                        <a:t> </a:t>
                      </a:r>
                      <a:endParaRPr lang="en-US" sz="2400" dirty="0">
                        <a:solidFill>
                          <a:schemeClr val="bg2"/>
                        </a:solidFill>
                        <a:latin typeface="Arial" pitchFamily="34" charset="0"/>
                        <a:cs typeface="Arial" pitchFamily="34" charset="0"/>
                      </a:endParaRPr>
                    </a:p>
                  </a:txBody>
                  <a:tcPr>
                    <a:noFill/>
                  </a:tcPr>
                </a:tc>
                <a:tc>
                  <a:txBody>
                    <a:bodyPr/>
                    <a:lstStyle/>
                    <a:p>
                      <a:r>
                        <a:rPr kumimoji="0" lang="en-US" sz="2400" kern="1200" dirty="0" smtClean="0">
                          <a:solidFill>
                            <a:schemeClr val="bg2"/>
                          </a:solidFill>
                          <a:effectLst/>
                          <a:latin typeface="+mn-lt"/>
                          <a:ea typeface="+mn-ea"/>
                          <a:cs typeface="+mn-cs"/>
                        </a:rPr>
                        <a:t>Use the four operations with whole numbers to solve problems</a:t>
                      </a:r>
                    </a:p>
                  </a:txBody>
                  <a:tcPr>
                    <a:noFill/>
                  </a:tcPr>
                </a:tc>
              </a:tr>
              <a:tr h="2860013">
                <a:tc>
                  <a:txBody>
                    <a:bodyPr/>
                    <a:lstStyle/>
                    <a:p>
                      <a:pPr algn="ctr"/>
                      <a:r>
                        <a:rPr lang="en-US" sz="2400" b="1" dirty="0" smtClean="0">
                          <a:solidFill>
                            <a:srgbClr val="006600"/>
                          </a:solidFill>
                          <a:latin typeface="+mn-lt"/>
                          <a:cs typeface="Arial" pitchFamily="34" charset="0"/>
                        </a:rPr>
                        <a:t>NF.A</a:t>
                      </a:r>
                      <a:r>
                        <a:rPr lang="en-US" sz="2400" b="1" baseline="0" dirty="0" smtClean="0">
                          <a:solidFill>
                            <a:srgbClr val="006600"/>
                          </a:solidFill>
                          <a:latin typeface="+mn-lt"/>
                          <a:cs typeface="Arial" pitchFamily="34" charset="0"/>
                        </a:rPr>
                        <a:t> </a:t>
                      </a:r>
                      <a:r>
                        <a:rPr lang="en-US" sz="2400" dirty="0" smtClean="0">
                          <a:solidFill>
                            <a:srgbClr val="006600"/>
                          </a:solidFill>
                          <a:latin typeface="Arial" pitchFamily="34" charset="0"/>
                          <a:cs typeface="Arial" pitchFamily="34" charset="0"/>
                        </a:rPr>
                        <a:t> </a:t>
                      </a:r>
                      <a:endParaRPr lang="en-US" sz="2400" dirty="0">
                        <a:solidFill>
                          <a:srgbClr val="006600"/>
                        </a:solidFill>
                        <a:latin typeface="Arial" pitchFamily="34" charset="0"/>
                        <a:cs typeface="Arial" pitchFamily="34"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2400" b="0" kern="1200" dirty="0" smtClean="0">
                          <a:solidFill>
                            <a:schemeClr val="tx1"/>
                          </a:solidFill>
                          <a:effectLst/>
                          <a:latin typeface="+mn-lt"/>
                          <a:ea typeface="+mn-ea"/>
                          <a:cs typeface="Arial" panose="020B0604020202020204" pitchFamily="34" charset="0"/>
                        </a:rPr>
                        <a:t>Build fractions</a:t>
                      </a:r>
                      <a:r>
                        <a:rPr kumimoji="0" lang="en-US" sz="2400" b="0" kern="1200" baseline="0" dirty="0" smtClean="0">
                          <a:solidFill>
                            <a:schemeClr val="tx1"/>
                          </a:solidFill>
                          <a:effectLst/>
                          <a:latin typeface="+mn-lt"/>
                          <a:ea typeface="+mn-ea"/>
                          <a:cs typeface="Arial" panose="020B0604020202020204" pitchFamily="34" charset="0"/>
                        </a:rPr>
                        <a:t> from unit fractions by applying and extending previous understanding of operations of whole numbers.</a:t>
                      </a:r>
                      <a:endParaRPr kumimoji="0" lang="en-US" sz="2400" b="0" kern="1200" dirty="0" smtClean="0">
                        <a:solidFill>
                          <a:schemeClr val="tx1"/>
                        </a:solidFill>
                        <a:effectLst/>
                        <a:latin typeface="+mn-lt"/>
                        <a:ea typeface="+mn-ea"/>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2400" b="1" kern="1200" dirty="0" smtClean="0">
                          <a:solidFill>
                            <a:srgbClr val="0000FF"/>
                          </a:solidFill>
                          <a:effectLst/>
                          <a:latin typeface="+mn-lt"/>
                          <a:ea typeface="+mn-ea"/>
                          <a:cs typeface="Arial" panose="020B0604020202020204" pitchFamily="34" charset="0"/>
                        </a:rPr>
                        <a:t>Extend</a:t>
                      </a:r>
                      <a:r>
                        <a:rPr kumimoji="0" lang="en-US" sz="2400" b="1" kern="1200" baseline="0" dirty="0" smtClean="0">
                          <a:solidFill>
                            <a:srgbClr val="0000FF"/>
                          </a:solidFill>
                          <a:effectLst/>
                          <a:latin typeface="+mn-lt"/>
                          <a:ea typeface="+mn-ea"/>
                          <a:cs typeface="Arial" panose="020B0604020202020204" pitchFamily="34" charset="0"/>
                        </a:rPr>
                        <a:t> the understanding of fraction equivalence and ordering</a:t>
                      </a:r>
                      <a:endParaRPr kumimoji="0" lang="en-US" sz="2400" b="1" kern="1200" dirty="0" smtClean="0">
                        <a:solidFill>
                          <a:srgbClr val="0000FF"/>
                        </a:solidFill>
                        <a:effectLst/>
                        <a:latin typeface="+mn-lt"/>
                        <a:ea typeface="+mn-ea"/>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2400" b="0" kern="1200" dirty="0" smtClean="0">
                          <a:solidFill>
                            <a:schemeClr val="tx1"/>
                          </a:solidFill>
                          <a:effectLst/>
                          <a:latin typeface="+mn-lt"/>
                          <a:ea typeface="+mn-ea"/>
                          <a:cs typeface="Arial" panose="020B0604020202020204" pitchFamily="34" charset="0"/>
                        </a:rPr>
                        <a:t>Explain why a fraction a/b is equivalent to a fraction            (n x a)/(n x b) by using visual fraction models…</a:t>
                      </a:r>
                      <a:endParaRPr lang="en-US" sz="2800" b="0" baseline="0" dirty="0" smtClean="0">
                        <a:solidFill>
                          <a:schemeClr val="tx1"/>
                        </a:solidFill>
                        <a:latin typeface="+mn-lt"/>
                        <a:cs typeface="Arial" pitchFamily="34" charset="0"/>
                      </a:endParaRPr>
                    </a:p>
                  </a:txBody>
                  <a:tcPr>
                    <a:noFill/>
                  </a:tcPr>
                </a:tc>
              </a:tr>
              <a:tr h="1676560">
                <a:tc>
                  <a:txBody>
                    <a:bodyPr/>
                    <a:lstStyle/>
                    <a:p>
                      <a:pPr algn="ctr"/>
                      <a:r>
                        <a:rPr lang="en-US" sz="2400" b="1" dirty="0" smtClean="0">
                          <a:solidFill>
                            <a:schemeClr val="bg2">
                              <a:lumMod val="75000"/>
                            </a:schemeClr>
                          </a:solidFill>
                          <a:latin typeface="+mn-lt"/>
                          <a:cs typeface="Arial" pitchFamily="34" charset="0"/>
                        </a:rPr>
                        <a:t>MD.A</a:t>
                      </a:r>
                      <a:endParaRPr lang="en-US" sz="2400" b="1" dirty="0">
                        <a:solidFill>
                          <a:schemeClr val="bg2">
                            <a:lumMod val="75000"/>
                          </a:schemeClr>
                        </a:solidFill>
                        <a:latin typeface="+mn-lt"/>
                        <a:cs typeface="Arial" pitchFamily="34" charset="0"/>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aseline="0" dirty="0" smtClean="0">
                          <a:solidFill>
                            <a:schemeClr val="bg2">
                              <a:lumMod val="75000"/>
                            </a:schemeClr>
                          </a:solidFill>
                          <a:latin typeface="+mn-lt"/>
                          <a:cs typeface="Arial" pitchFamily="34" charset="0"/>
                        </a:rPr>
                        <a:t>Solve problems involving measurement and conversions of measurement from a larger to smaller unit. (use four operations to solve problems including problems involving fractions and decimals</a:t>
                      </a:r>
                    </a:p>
                  </a:txBody>
                  <a:tcPr>
                    <a:noFill/>
                  </a:tcPr>
                </a:tc>
              </a:tr>
              <a:tr h="427358">
                <a:tc>
                  <a:txBody>
                    <a:bodyPr/>
                    <a:lstStyle/>
                    <a:p>
                      <a:pPr algn="ctr"/>
                      <a:endParaRPr lang="en-US" sz="2000" dirty="0">
                        <a:solidFill>
                          <a:srgbClr val="006600"/>
                        </a:solidFill>
                        <a:latin typeface="Arial" pitchFamily="34" charset="0"/>
                        <a:cs typeface="Arial" pitchFamily="34" charset="0"/>
                      </a:endParaRPr>
                    </a:p>
                  </a:txBody>
                  <a:tcPr>
                    <a:noFill/>
                  </a:tcPr>
                </a:tc>
                <a:tc>
                  <a:txBody>
                    <a:bodyPr/>
                    <a:lstStyle/>
                    <a:p>
                      <a:endParaRPr lang="en-US" sz="2000" dirty="0">
                        <a:solidFill>
                          <a:srgbClr val="006600"/>
                        </a:solidFill>
                        <a:latin typeface="Arial" pitchFamily="34" charset="0"/>
                        <a:cs typeface="Arial" pitchFamily="34" charset="0"/>
                      </a:endParaRPr>
                    </a:p>
                  </a:txBody>
                  <a:tcP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Mrs. Russell’s Problem </a:t>
            </a:r>
            <a:endParaRPr lang="en-US" dirty="0">
              <a:solidFill>
                <a:srgbClr val="FF0000"/>
              </a:solidFill>
            </a:endParaRPr>
          </a:p>
        </p:txBody>
      </p:sp>
      <p:sp>
        <p:nvSpPr>
          <p:cNvPr id="3" name="Content Placeholder 2"/>
          <p:cNvSpPr>
            <a:spLocks noGrp="1"/>
          </p:cNvSpPr>
          <p:nvPr>
            <p:ph idx="1"/>
          </p:nvPr>
        </p:nvSpPr>
        <p:spPr>
          <a:xfrm>
            <a:off x="609600" y="1828800"/>
            <a:ext cx="8153400" cy="3886200"/>
          </a:xfrm>
        </p:spPr>
        <p:txBody>
          <a:bodyPr>
            <a:normAutofit fontScale="70000" lnSpcReduction="20000"/>
          </a:bodyPr>
          <a:lstStyle/>
          <a:p>
            <a:pPr marL="0" indent="0">
              <a:buNone/>
            </a:pPr>
            <a:r>
              <a:rPr lang="en-US" sz="3000" dirty="0">
                <a:solidFill>
                  <a:srgbClr val="000000"/>
                </a:solidFill>
              </a:rPr>
              <a:t>“</a:t>
            </a:r>
            <a:r>
              <a:rPr lang="en-US" sz="3900" dirty="0">
                <a:solidFill>
                  <a:srgbClr val="000000"/>
                </a:solidFill>
              </a:rPr>
              <a:t>Mrs</a:t>
            </a:r>
            <a:r>
              <a:rPr lang="en-US" sz="3900" dirty="0" smtClean="0">
                <a:solidFill>
                  <a:srgbClr val="000000"/>
                </a:solidFill>
              </a:rPr>
              <a:t>. Russell wants to have ribbons on each corner of her garden identifying the various crops.  </a:t>
            </a:r>
          </a:p>
          <a:p>
            <a:pPr marL="0" indent="0">
              <a:buNone/>
            </a:pPr>
            <a:r>
              <a:rPr lang="en-US" sz="3900" dirty="0" smtClean="0">
                <a:solidFill>
                  <a:srgbClr val="000000"/>
                </a:solidFill>
              </a:rPr>
              <a:t>She determined 2/3 of a yard was the perfect length for each ribbon.  </a:t>
            </a:r>
          </a:p>
          <a:p>
            <a:pPr marL="0" indent="0">
              <a:buNone/>
            </a:pPr>
            <a:r>
              <a:rPr lang="en-US" sz="3900" dirty="0" smtClean="0">
                <a:solidFill>
                  <a:srgbClr val="000000"/>
                </a:solidFill>
              </a:rPr>
              <a:t>Since ribbon is sold by the yard, how much should be purchased for all four corners ?”  </a:t>
            </a:r>
          </a:p>
          <a:p>
            <a:pPr marL="0" indent="0">
              <a:buNone/>
            </a:pPr>
            <a:r>
              <a:rPr lang="en-US" sz="3900" dirty="0" smtClean="0">
                <a:solidFill>
                  <a:srgbClr val="000000"/>
                </a:solidFill>
              </a:rPr>
              <a:t>Create a representation to justify your thinking.</a:t>
            </a:r>
          </a:p>
          <a:p>
            <a:endParaRPr lang="en-US" dirty="0">
              <a:solidFill>
                <a:srgbClr val="000000"/>
              </a:solidFill>
            </a:endParaRPr>
          </a:p>
          <a:p>
            <a:pPr marL="0" indent="0">
              <a:buNone/>
            </a:pPr>
            <a:endParaRPr lang="en-US" dirty="0" smtClean="0">
              <a:solidFill>
                <a:srgbClr val="000000"/>
              </a:solidFill>
            </a:endParaRPr>
          </a:p>
          <a:p>
            <a:pPr marL="0" indent="0">
              <a:buNone/>
            </a:pPr>
            <a:r>
              <a:rPr lang="en-US" sz="2200" dirty="0" smtClean="0">
                <a:solidFill>
                  <a:srgbClr val="000000"/>
                </a:solidFill>
              </a:rPr>
              <a:t>Teacher Amy Spies Voulusia County, FL The Teaching Channel Lesson </a:t>
            </a:r>
            <a:endParaRPr lang="en-US" sz="2200" dirty="0">
              <a:solidFill>
                <a:srgbClr val="000000"/>
              </a:solidFill>
            </a:endParaRPr>
          </a:p>
        </p:txBody>
      </p:sp>
    </p:spTree>
    <p:extLst>
      <p:ext uri="{BB962C8B-B14F-4D97-AF65-F5344CB8AC3E}">
        <p14:creationId xmlns:p14="http://schemas.microsoft.com/office/powerpoint/2010/main" val="402043795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869950"/>
          </a:xfrm>
        </p:spPr>
        <p:txBody>
          <a:bodyPr>
            <a:noAutofit/>
          </a:bodyPr>
          <a:lstStyle/>
          <a:p>
            <a:pPr algn="ctr"/>
            <a:r>
              <a:rPr lang="en-US" sz="4400" b="0" dirty="0" smtClean="0">
                <a:ln>
                  <a:solidFill>
                    <a:schemeClr val="accent2">
                      <a:lumMod val="75000"/>
                    </a:schemeClr>
                  </a:solidFill>
                </a:ln>
                <a:solidFill>
                  <a:srgbClr val="FF0000"/>
                </a:solidFill>
              </a:rPr>
              <a:t>Within-Grade</a:t>
            </a:r>
            <a:r>
              <a:rPr lang="en-US" sz="4400" b="1" dirty="0" smtClean="0">
                <a:ln>
                  <a:solidFill>
                    <a:schemeClr val="accent2">
                      <a:lumMod val="75000"/>
                    </a:schemeClr>
                  </a:solidFill>
                </a:ln>
                <a:solidFill>
                  <a:srgbClr val="FF0000"/>
                </a:solidFill>
              </a:rPr>
              <a:t> </a:t>
            </a:r>
            <a:r>
              <a:rPr lang="en-US" sz="4400" b="0" dirty="0" smtClean="0">
                <a:ln>
                  <a:solidFill>
                    <a:schemeClr val="accent2">
                      <a:lumMod val="75000"/>
                    </a:schemeClr>
                  </a:solidFill>
                </a:ln>
                <a:solidFill>
                  <a:srgbClr val="FF0000"/>
                </a:solidFill>
              </a:rPr>
              <a:t>Coherence</a:t>
            </a:r>
            <a:endParaRPr lang="en-US" sz="4400" b="0" dirty="0">
              <a:ln>
                <a:solidFill>
                  <a:schemeClr val="accent2">
                    <a:lumMod val="75000"/>
                  </a:schemeClr>
                </a:solidFill>
              </a:ln>
              <a:solidFill>
                <a:srgbClr val="FF0000"/>
              </a:solidFill>
            </a:endParaRPr>
          </a:p>
        </p:txBody>
      </p:sp>
      <p:sp>
        <p:nvSpPr>
          <p:cNvPr id="9" name="TextBox 8"/>
          <p:cNvSpPr txBox="1"/>
          <p:nvPr/>
        </p:nvSpPr>
        <p:spPr>
          <a:xfrm>
            <a:off x="0" y="1676400"/>
            <a:ext cx="9144000" cy="7048083"/>
          </a:xfrm>
          <a:prstGeom prst="rect">
            <a:avLst/>
          </a:prstGeom>
          <a:noFill/>
        </p:spPr>
        <p:txBody>
          <a:bodyPr wrap="square" rtlCol="0">
            <a:spAutoFit/>
          </a:bodyPr>
          <a:lstStyle/>
          <a:p>
            <a:pPr marL="174625"/>
            <a:endParaRPr lang="en-US" sz="2800" b="1" dirty="0" smtClean="0">
              <a:solidFill>
                <a:srgbClr val="0000FF"/>
              </a:solidFill>
              <a:latin typeface="Calibri" pitchFamily="34" charset="0"/>
              <a:cs typeface="Calibri" pitchFamily="34" charset="0"/>
            </a:endParaRPr>
          </a:p>
          <a:p>
            <a:pPr marL="174625"/>
            <a:endParaRPr lang="en-US" sz="2800" b="1" dirty="0">
              <a:solidFill>
                <a:srgbClr val="0000FF"/>
              </a:solidFill>
              <a:latin typeface="Calibri" pitchFamily="34" charset="0"/>
              <a:cs typeface="Calibri" pitchFamily="34" charset="0"/>
            </a:endParaRPr>
          </a:p>
          <a:p>
            <a:pPr marL="174625"/>
            <a:endParaRPr lang="en-US" sz="2800" b="1" dirty="0" smtClean="0">
              <a:solidFill>
                <a:srgbClr val="0000FF"/>
              </a:solidFill>
              <a:latin typeface="Calibri" pitchFamily="34" charset="0"/>
              <a:cs typeface="Calibri" pitchFamily="34" charset="0"/>
            </a:endParaRPr>
          </a:p>
          <a:p>
            <a:pPr marL="174625"/>
            <a:endParaRPr lang="en-US" sz="2800" b="1" dirty="0">
              <a:solidFill>
                <a:srgbClr val="0000FF"/>
              </a:solidFill>
              <a:latin typeface="Calibri" pitchFamily="34" charset="0"/>
              <a:cs typeface="Calibri" pitchFamily="34" charset="0"/>
            </a:endParaRPr>
          </a:p>
          <a:p>
            <a:pPr marL="174625"/>
            <a:endParaRPr lang="en-US" sz="2800" b="1" dirty="0" smtClean="0">
              <a:solidFill>
                <a:srgbClr val="0000FF"/>
              </a:solidFill>
              <a:latin typeface="Calibri" pitchFamily="34" charset="0"/>
              <a:cs typeface="Calibri" pitchFamily="34" charset="0"/>
            </a:endParaRPr>
          </a:p>
          <a:p>
            <a:pPr marL="174625"/>
            <a:endParaRPr lang="en-US" sz="2800" b="1" dirty="0">
              <a:solidFill>
                <a:srgbClr val="0000FF"/>
              </a:solidFill>
              <a:latin typeface="Calibri" pitchFamily="34" charset="0"/>
              <a:cs typeface="Calibri" pitchFamily="34" charset="0"/>
            </a:endParaRPr>
          </a:p>
          <a:p>
            <a:pPr marL="174625"/>
            <a:endParaRPr lang="en-US" sz="2800" b="1" dirty="0" smtClean="0">
              <a:solidFill>
                <a:srgbClr val="0000FF"/>
              </a:solidFill>
              <a:latin typeface="Calibri" pitchFamily="34" charset="0"/>
              <a:cs typeface="Calibri" pitchFamily="34" charset="0"/>
            </a:endParaRPr>
          </a:p>
          <a:p>
            <a:pPr marL="174625"/>
            <a:endParaRPr lang="en-US" sz="2800" b="1" dirty="0">
              <a:solidFill>
                <a:srgbClr val="0000FF"/>
              </a:solidFill>
              <a:latin typeface="Calibri" pitchFamily="34" charset="0"/>
              <a:cs typeface="Calibri" pitchFamily="34" charset="0"/>
            </a:endParaRPr>
          </a:p>
          <a:p>
            <a:pPr marL="174625"/>
            <a:endParaRPr lang="en-US" sz="2800" b="1" dirty="0" smtClean="0">
              <a:solidFill>
                <a:srgbClr val="0000FF"/>
              </a:solidFill>
              <a:latin typeface="Calibri" pitchFamily="34" charset="0"/>
              <a:cs typeface="Calibri" pitchFamily="34" charset="0"/>
            </a:endParaRPr>
          </a:p>
          <a:p>
            <a:pPr marL="174625"/>
            <a:r>
              <a:rPr lang="en-US" sz="2800" b="1" dirty="0" smtClean="0">
                <a:solidFill>
                  <a:srgbClr val="0000FF"/>
                </a:solidFill>
                <a:latin typeface="Calibri" pitchFamily="34" charset="0"/>
                <a:cs typeface="Calibri" pitchFamily="34" charset="0"/>
                <a:hlinkClick r:id="rId3"/>
              </a:rPr>
              <a:t>https</a:t>
            </a:r>
            <a:r>
              <a:rPr lang="en-US" sz="2800" b="1" dirty="0">
                <a:solidFill>
                  <a:srgbClr val="0000FF"/>
                </a:solidFill>
                <a:latin typeface="Calibri" pitchFamily="34" charset="0"/>
                <a:cs typeface="Calibri" pitchFamily="34" charset="0"/>
                <a:hlinkClick r:id="rId3"/>
              </a:rPr>
              <a:t>://www.teachingchannel.org/videos</a:t>
            </a:r>
            <a:r>
              <a:rPr lang="en-US" sz="2800" b="1" dirty="0" smtClean="0">
                <a:solidFill>
                  <a:srgbClr val="0000FF"/>
                </a:solidFill>
                <a:latin typeface="Calibri" pitchFamily="34" charset="0"/>
                <a:cs typeface="Calibri" pitchFamily="34" charset="0"/>
                <a:hlinkClick r:id="rId3"/>
              </a:rPr>
              <a:t>/</a:t>
            </a:r>
          </a:p>
          <a:p>
            <a:pPr marL="174625"/>
            <a:r>
              <a:rPr lang="en-US" sz="2800" b="1" dirty="0" smtClean="0">
                <a:solidFill>
                  <a:srgbClr val="0000FF"/>
                </a:solidFill>
                <a:latin typeface="Calibri" pitchFamily="34" charset="0"/>
                <a:cs typeface="Calibri" pitchFamily="34" charset="0"/>
                <a:hlinkClick r:id="rId3"/>
              </a:rPr>
              <a:t>multiplying-fractions-by</a:t>
            </a:r>
          </a:p>
          <a:p>
            <a:pPr marL="174625"/>
            <a:r>
              <a:rPr lang="en-US" sz="2800" b="1" dirty="0" smtClean="0">
                <a:solidFill>
                  <a:srgbClr val="0000FF"/>
                </a:solidFill>
                <a:latin typeface="Calibri" pitchFamily="34" charset="0"/>
                <a:cs typeface="Calibri" pitchFamily="34" charset="0"/>
                <a:hlinkClick r:id="rId3"/>
              </a:rPr>
              <a:t>-whole-numbers-lesson</a:t>
            </a:r>
            <a:endParaRPr lang="en-US" sz="2800" b="1" dirty="0">
              <a:solidFill>
                <a:srgbClr val="0000FF"/>
              </a:solidFill>
              <a:latin typeface="Calibri" pitchFamily="34" charset="0"/>
              <a:cs typeface="Calibri" pitchFamily="34" charset="0"/>
            </a:endParaRPr>
          </a:p>
          <a:p>
            <a:pPr marL="174625"/>
            <a:endParaRPr lang="en-US" sz="2800" b="1" dirty="0" smtClean="0">
              <a:solidFill>
                <a:srgbClr val="0000FF"/>
              </a:solidFill>
              <a:latin typeface="Calibri" pitchFamily="34" charset="0"/>
              <a:cs typeface="Calibri" pitchFamily="34" charset="0"/>
            </a:endParaRPr>
          </a:p>
          <a:p>
            <a:pPr marL="688975" indent="-514350"/>
            <a:endParaRPr lang="en-US" sz="2800" dirty="0" smtClean="0">
              <a:solidFill>
                <a:srgbClr val="000000"/>
              </a:solidFill>
              <a:latin typeface="Calibri" pitchFamily="34" charset="0"/>
              <a:cs typeface="Calibri" pitchFamily="34" charset="0"/>
            </a:endParaRPr>
          </a:p>
          <a:p>
            <a:pPr marL="688975" indent="-514350">
              <a:buFont typeface="+mj-lt"/>
              <a:buAutoNum type="arabicPeriod"/>
            </a:pPr>
            <a:endParaRPr lang="en-US" sz="800" dirty="0" smtClean="0">
              <a:solidFill>
                <a:srgbClr val="000000"/>
              </a:solidFill>
              <a:latin typeface="Calibri" pitchFamily="34" charset="0"/>
              <a:cs typeface="Calibri" pitchFamily="34" charset="0"/>
            </a:endParaRPr>
          </a:p>
          <a:p>
            <a:pPr marL="688975" indent="-514350" algn="r"/>
            <a:endParaRPr lang="en-US" sz="2400" dirty="0" smtClean="0">
              <a:solidFill>
                <a:srgbClr val="000000"/>
              </a:solidFill>
              <a:latin typeface="Calibri" pitchFamily="34" charset="0"/>
              <a:cs typeface="Calibri" pitchFamily="34" charset="0"/>
            </a:endParaRPr>
          </a:p>
          <a:p>
            <a:pPr marL="174625"/>
            <a:endParaRPr lang="en-US" sz="2800" dirty="0">
              <a:solidFill>
                <a:srgbClr val="000000"/>
              </a:solidFill>
              <a:latin typeface="Calibri" pitchFamily="34" charset="0"/>
              <a:cs typeface="Calibri" pitchFamily="34"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3" y="1423988"/>
            <a:ext cx="8829675" cy="401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377350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685800"/>
            <a:ext cx="9144000" cy="869950"/>
          </a:xfrm>
        </p:spPr>
        <p:txBody>
          <a:bodyPr>
            <a:noAutofit/>
          </a:bodyPr>
          <a:lstStyle/>
          <a:p>
            <a:pPr algn="ctr"/>
            <a:r>
              <a:rPr lang="en-US" sz="4800" b="0" dirty="0" smtClean="0">
                <a:ln>
                  <a:solidFill>
                    <a:schemeClr val="accent2">
                      <a:lumMod val="75000"/>
                    </a:schemeClr>
                  </a:solidFill>
                </a:ln>
                <a:solidFill>
                  <a:srgbClr val="FF0000"/>
                </a:solidFill>
              </a:rPr>
              <a:t>Within-Grade Coherence</a:t>
            </a:r>
            <a:endParaRPr lang="en-US" sz="4800" b="0" dirty="0">
              <a:ln>
                <a:solidFill>
                  <a:schemeClr val="accent2">
                    <a:lumMod val="75000"/>
                  </a:schemeClr>
                </a:solidFill>
              </a:ln>
              <a:solidFill>
                <a:srgbClr val="FF0000"/>
              </a:solidFill>
            </a:endParaRPr>
          </a:p>
        </p:txBody>
      </p:sp>
      <p:sp>
        <p:nvSpPr>
          <p:cNvPr id="9" name="TextBox 8"/>
          <p:cNvSpPr txBox="1"/>
          <p:nvPr/>
        </p:nvSpPr>
        <p:spPr>
          <a:xfrm>
            <a:off x="304800" y="1752600"/>
            <a:ext cx="8610600" cy="5755422"/>
          </a:xfrm>
          <a:prstGeom prst="rect">
            <a:avLst/>
          </a:prstGeom>
          <a:noFill/>
        </p:spPr>
        <p:txBody>
          <a:bodyPr wrap="square" rtlCol="0">
            <a:spAutoFit/>
          </a:bodyPr>
          <a:lstStyle/>
          <a:p>
            <a:pPr marL="174625"/>
            <a:endParaRPr lang="en-US" sz="2800" b="1" dirty="0" smtClean="0">
              <a:solidFill>
                <a:srgbClr val="0000FF"/>
              </a:solidFill>
              <a:latin typeface="Calibri" pitchFamily="34" charset="0"/>
              <a:cs typeface="Calibri" pitchFamily="34" charset="0"/>
            </a:endParaRPr>
          </a:p>
          <a:p>
            <a:pPr marL="688975" indent="-514350">
              <a:buFont typeface="Arial" panose="020B0604020202020204" pitchFamily="34" charset="0"/>
              <a:buChar char="•"/>
            </a:pPr>
            <a:r>
              <a:rPr lang="en-US" sz="2800" dirty="0" smtClean="0">
                <a:solidFill>
                  <a:srgbClr val="000000"/>
                </a:solidFill>
                <a:latin typeface="Calibri" pitchFamily="34" charset="0"/>
                <a:cs typeface="Calibri" pitchFamily="34" charset="0"/>
              </a:rPr>
              <a:t>Watch the video “</a:t>
            </a:r>
            <a:r>
              <a:rPr lang="en-US" sz="2800" i="1" dirty="0" smtClean="0">
                <a:solidFill>
                  <a:srgbClr val="000000"/>
                </a:solidFill>
                <a:latin typeface="Calibri" pitchFamily="34" charset="0"/>
                <a:cs typeface="Calibri" pitchFamily="34" charset="0"/>
              </a:rPr>
              <a:t>Multiplying Fractions By Whole Numbers”. </a:t>
            </a:r>
          </a:p>
          <a:p>
            <a:pPr marL="174625"/>
            <a:endParaRPr lang="en-US" sz="2800" dirty="0" smtClean="0">
              <a:solidFill>
                <a:srgbClr val="000000"/>
              </a:solidFill>
              <a:latin typeface="Calibri" pitchFamily="34" charset="0"/>
              <a:cs typeface="Calibri" pitchFamily="34" charset="0"/>
            </a:endParaRPr>
          </a:p>
          <a:p>
            <a:pPr marL="688975" indent="-514350">
              <a:buFont typeface="Arial" panose="020B0604020202020204" pitchFamily="34" charset="0"/>
              <a:buChar char="•"/>
            </a:pPr>
            <a:r>
              <a:rPr lang="en-US" sz="2800" dirty="0" smtClean="0">
                <a:solidFill>
                  <a:srgbClr val="000000"/>
                </a:solidFill>
                <a:latin typeface="Calibri" pitchFamily="34" charset="0"/>
                <a:cs typeface="Calibri" pitchFamily="34" charset="0"/>
              </a:rPr>
              <a:t>Use the note taking form to record evidence of within-grade coherence and any between grade coherence. </a:t>
            </a:r>
          </a:p>
          <a:p>
            <a:pPr marL="688975" indent="-514350">
              <a:buFont typeface="Arial" panose="020B0604020202020204" pitchFamily="34" charset="0"/>
              <a:buChar char="•"/>
            </a:pPr>
            <a:endParaRPr lang="en-US" sz="2800" dirty="0" smtClean="0">
              <a:solidFill>
                <a:srgbClr val="000000"/>
              </a:solidFill>
              <a:latin typeface="Calibri" pitchFamily="34" charset="0"/>
              <a:cs typeface="Calibri" pitchFamily="34" charset="0"/>
            </a:endParaRPr>
          </a:p>
          <a:p>
            <a:pPr marL="688975" indent="-514350">
              <a:buFont typeface="Arial" panose="020B0604020202020204" pitchFamily="34" charset="0"/>
              <a:buChar char="•"/>
            </a:pPr>
            <a:r>
              <a:rPr lang="en-US" sz="2800" dirty="0" smtClean="0">
                <a:solidFill>
                  <a:srgbClr val="000000"/>
                </a:solidFill>
                <a:latin typeface="Calibri" pitchFamily="34" charset="0"/>
                <a:cs typeface="Calibri" pitchFamily="34" charset="0"/>
              </a:rPr>
              <a:t>Reflect- What do you notice about this lessons’ reliance on COHERENCE?  </a:t>
            </a:r>
          </a:p>
          <a:p>
            <a:pPr marL="688975" indent="-514350"/>
            <a:endParaRPr lang="en-US" sz="2800" dirty="0" smtClean="0">
              <a:solidFill>
                <a:srgbClr val="000000"/>
              </a:solidFill>
              <a:latin typeface="Calibri" pitchFamily="34" charset="0"/>
              <a:cs typeface="Calibri" pitchFamily="34" charset="0"/>
            </a:endParaRPr>
          </a:p>
          <a:p>
            <a:pPr marL="688975" indent="-514350">
              <a:buFont typeface="+mj-lt"/>
              <a:buAutoNum type="arabicPeriod"/>
            </a:pPr>
            <a:endParaRPr lang="en-US" sz="800" dirty="0" smtClean="0">
              <a:solidFill>
                <a:srgbClr val="000000"/>
              </a:solidFill>
              <a:latin typeface="Calibri" pitchFamily="34" charset="0"/>
              <a:cs typeface="Calibri" pitchFamily="34" charset="0"/>
            </a:endParaRPr>
          </a:p>
          <a:p>
            <a:pPr marL="688975" indent="-514350" algn="r"/>
            <a:endParaRPr lang="en-US" sz="2400" dirty="0" smtClean="0">
              <a:solidFill>
                <a:srgbClr val="000000"/>
              </a:solidFill>
              <a:latin typeface="Calibri" pitchFamily="34" charset="0"/>
              <a:cs typeface="Calibri" pitchFamily="34" charset="0"/>
            </a:endParaRPr>
          </a:p>
          <a:p>
            <a:pPr marL="174625"/>
            <a:endParaRPr lang="en-US" sz="2800" dirty="0">
              <a:solidFill>
                <a:srgbClr val="000000"/>
              </a:solidFill>
              <a:latin typeface="Calibri" pitchFamily="34" charset="0"/>
              <a:cs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txBox="1">
            <a:spLocks noGrp="1"/>
          </p:cNvSpPr>
          <p:nvPr>
            <p:ph type="title"/>
          </p:nvPr>
        </p:nvSpPr>
        <p:spPr>
          <a:xfrm>
            <a:off x="609600" y="592674"/>
            <a:ext cx="8229600" cy="769401"/>
          </a:xfrm>
        </p:spPr>
        <p:txBody>
          <a:bodyPr lIns="91425" tIns="45700" rIns="91425" bIns="45700">
            <a:spAutoFit/>
          </a:bodyPr>
          <a:lstStyle/>
          <a:p>
            <a:pPr eaLnBrk="1" hangingPunct="1">
              <a:spcBef>
                <a:spcPts val="0"/>
              </a:spcBef>
              <a:spcAft>
                <a:spcPts val="0"/>
              </a:spcAft>
              <a:buClr>
                <a:schemeClr val="dk1"/>
              </a:buClr>
              <a:buSzPct val="25000"/>
              <a:defRPr/>
            </a:pPr>
            <a:r>
              <a:rPr lang="x-none">
                <a:solidFill>
                  <a:srgbClr val="FF0000"/>
                </a:solidFill>
                <a:ea typeface="+mj-ea"/>
                <a:cs typeface="+mj-cs"/>
                <a:sym typeface="Arial"/>
                <a:rtl val="0"/>
              </a:rPr>
              <a:t>Group Discussion</a:t>
            </a:r>
          </a:p>
        </p:txBody>
      </p:sp>
      <p:sp>
        <p:nvSpPr>
          <p:cNvPr id="52227" name="Shape 269"/>
          <p:cNvSpPr>
            <a:spLocks noGrp="1"/>
          </p:cNvSpPr>
          <p:nvPr>
            <p:ph idx="1"/>
          </p:nvPr>
        </p:nvSpPr>
        <p:spPr>
          <a:xfrm>
            <a:off x="457200" y="1828800"/>
            <a:ext cx="8229600" cy="3367035"/>
          </a:xfrm>
        </p:spPr>
        <p:txBody>
          <a:bodyPr lIns="91425" tIns="45700" rIns="91425" bIns="45700">
            <a:spAutoFit/>
          </a:bodyPr>
          <a:lstStyle/>
          <a:p>
            <a:pPr marL="514350" indent="-514350">
              <a:buFont typeface="+mj-lt"/>
              <a:buAutoNum type="arabicPeriod"/>
            </a:pPr>
            <a:r>
              <a:rPr lang="en-US" sz="2800" dirty="0" smtClean="0">
                <a:solidFill>
                  <a:srgbClr val="000000"/>
                </a:solidFill>
              </a:rPr>
              <a:t>What </a:t>
            </a:r>
            <a:r>
              <a:rPr lang="en-US" sz="2800" dirty="0">
                <a:solidFill>
                  <a:srgbClr val="000000"/>
                </a:solidFill>
              </a:rPr>
              <a:t>concepts from previous grades </a:t>
            </a:r>
            <a:r>
              <a:rPr lang="en-US" sz="2800" dirty="0" smtClean="0">
                <a:solidFill>
                  <a:srgbClr val="000000"/>
                </a:solidFill>
              </a:rPr>
              <a:t>did </a:t>
            </a:r>
            <a:r>
              <a:rPr lang="en-US" sz="2800" dirty="0">
                <a:solidFill>
                  <a:srgbClr val="000000"/>
                </a:solidFill>
              </a:rPr>
              <a:t>students need to know to be successful with this </a:t>
            </a:r>
            <a:r>
              <a:rPr lang="en-US" sz="2800" dirty="0" smtClean="0">
                <a:solidFill>
                  <a:srgbClr val="000000"/>
                </a:solidFill>
              </a:rPr>
              <a:t>task?</a:t>
            </a:r>
          </a:p>
          <a:p>
            <a:pPr marL="514350" indent="-514350">
              <a:buFont typeface="+mj-lt"/>
              <a:buAutoNum type="arabicPeriod"/>
            </a:pPr>
            <a:r>
              <a:rPr lang="en-US" sz="2800" dirty="0" smtClean="0">
                <a:solidFill>
                  <a:srgbClr val="000000"/>
                </a:solidFill>
              </a:rPr>
              <a:t>What on-grade level standards did students need to know?</a:t>
            </a:r>
            <a:endParaRPr lang="en-US" sz="2800" dirty="0">
              <a:solidFill>
                <a:srgbClr val="000000"/>
              </a:solidFill>
            </a:endParaRPr>
          </a:p>
          <a:p>
            <a:pPr marL="514350" indent="-514350">
              <a:buFont typeface="+mj-lt"/>
              <a:buAutoNum type="arabicPeriod"/>
            </a:pPr>
            <a:r>
              <a:rPr lang="en-US" sz="2800" dirty="0" smtClean="0">
                <a:solidFill>
                  <a:srgbClr val="000000"/>
                </a:solidFill>
              </a:rPr>
              <a:t>Which SMP were evident?</a:t>
            </a:r>
            <a:endParaRPr lang="en-US" sz="2800" dirty="0">
              <a:solidFill>
                <a:srgbClr val="000000"/>
              </a:solidFill>
            </a:endParaRPr>
          </a:p>
          <a:p>
            <a:pPr marL="514350" indent="-514350">
              <a:buFont typeface="+mj-lt"/>
              <a:buAutoNum type="arabicPeriod"/>
            </a:pPr>
            <a:r>
              <a:rPr lang="en-US" sz="2800" dirty="0" smtClean="0">
                <a:solidFill>
                  <a:srgbClr val="000000"/>
                </a:solidFill>
              </a:rPr>
              <a:t>What </a:t>
            </a:r>
            <a:r>
              <a:rPr lang="en-US" sz="2800" dirty="0">
                <a:solidFill>
                  <a:srgbClr val="000000"/>
                </a:solidFill>
              </a:rPr>
              <a:t>are the implications for instruction</a:t>
            </a:r>
            <a:r>
              <a:rPr lang="en-US" sz="2800" dirty="0" smtClean="0">
                <a:solidFill>
                  <a:srgbClr val="000000"/>
                </a:solidFill>
              </a:rPr>
              <a:t>?</a:t>
            </a:r>
            <a:endParaRPr lang="en-US" sz="2800" dirty="0">
              <a:solidFill>
                <a:srgbClr val="000000"/>
              </a:solidFill>
            </a:endParaRPr>
          </a:p>
        </p:txBody>
      </p:sp>
      <p:sp>
        <p:nvSpPr>
          <p:cNvPr id="52228" name="Slide Number Placeholder 5"/>
          <p:cNvSpPr>
            <a:spLocks noGrp="1"/>
          </p:cNvSpPr>
          <p:nvPr>
            <p:ph type="sldNum" sz="quarter" idx="10"/>
          </p:nvPr>
        </p:nvSpPr>
        <p:spPr>
          <a:xfrm>
            <a:off x="6929438" y="6542088"/>
            <a:ext cx="2133600" cy="320675"/>
          </a:xfrm>
          <a:noFill/>
        </p:spPr>
        <p:txBody>
          <a:bodyPr/>
          <a:lstStyle>
            <a:lvl1pPr eaLnBrk="0" hangingPunct="0">
              <a:defRPr sz="1400">
                <a:solidFill>
                  <a:srgbClr val="000000"/>
                </a:solidFill>
                <a:latin typeface="Arial" charset="0"/>
                <a:ea typeface="ＭＳ Ｐゴシック" pitchFamily="34" charset="-128"/>
                <a:sym typeface="Arial" charset="0"/>
              </a:defRPr>
            </a:lvl1pPr>
            <a:lvl2pPr marL="742950" indent="-285750" eaLnBrk="0" hangingPunct="0">
              <a:defRPr sz="1400">
                <a:solidFill>
                  <a:srgbClr val="000000"/>
                </a:solidFill>
                <a:latin typeface="Arial" charset="0"/>
                <a:ea typeface="ＭＳ Ｐゴシック" pitchFamily="34" charset="-128"/>
                <a:sym typeface="Arial" charset="0"/>
              </a:defRPr>
            </a:lvl2pPr>
            <a:lvl3pPr marL="1143000" indent="-228600" eaLnBrk="0" hangingPunct="0">
              <a:defRPr sz="1400">
                <a:solidFill>
                  <a:srgbClr val="000000"/>
                </a:solidFill>
                <a:latin typeface="Arial" charset="0"/>
                <a:ea typeface="ＭＳ Ｐゴシック" pitchFamily="34" charset="-128"/>
                <a:sym typeface="Arial" charset="0"/>
              </a:defRPr>
            </a:lvl3pPr>
            <a:lvl4pPr marL="1600200" indent="-228600" eaLnBrk="0" hangingPunct="0">
              <a:defRPr sz="1400">
                <a:solidFill>
                  <a:srgbClr val="000000"/>
                </a:solidFill>
                <a:latin typeface="Arial" charset="0"/>
                <a:ea typeface="ＭＳ Ｐゴシック" pitchFamily="34" charset="-128"/>
                <a:sym typeface="Arial" charset="0"/>
              </a:defRPr>
            </a:lvl4pPr>
            <a:lvl5pPr marL="2057400" indent="-228600" eaLnBrk="0" hangingPunct="0">
              <a:defRPr sz="1400">
                <a:solidFill>
                  <a:srgbClr val="000000"/>
                </a:solidFill>
                <a:latin typeface="Arial" charset="0"/>
                <a:ea typeface="ＭＳ Ｐゴシック" pitchFamily="34" charset="-128"/>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pitchFamily="34" charset="-128"/>
                <a:sym typeface="Arial" charset="0"/>
              </a:defRPr>
            </a:lvl9pPr>
          </a:lstStyle>
          <a:p>
            <a:pPr eaLnBrk="1" hangingPunct="1"/>
            <a:fld id="{F2C07E97-B1A6-43E8-B4AC-323C44112CF9}" type="slidenum">
              <a:rPr lang="en-US" smtClean="0">
                <a:solidFill>
                  <a:srgbClr val="FFFFFF"/>
                </a:solidFill>
              </a:rPr>
              <a:pPr eaLnBrk="1" hangingPunct="1"/>
              <a:t>24</a:t>
            </a:fld>
            <a:endParaRPr lang="en-US" dirty="0" smtClean="0">
              <a:solidFill>
                <a:srgbClr val="FFFFFF"/>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FF0000"/>
                </a:solidFill>
              </a:rPr>
              <a:t>Standards of Mathematical Practice</a:t>
            </a:r>
            <a:endParaRPr lang="en-US" sz="4000" dirty="0">
              <a:solidFill>
                <a:srgbClr val="FF0000"/>
              </a:solidFill>
            </a:endParaRPr>
          </a:p>
        </p:txBody>
      </p:sp>
      <p:sp>
        <p:nvSpPr>
          <p:cNvPr id="3" name="Content Placeholder 2"/>
          <p:cNvSpPr>
            <a:spLocks noGrp="1"/>
          </p:cNvSpPr>
          <p:nvPr>
            <p:ph idx="1"/>
          </p:nvPr>
        </p:nvSpPr>
        <p:spPr>
          <a:xfrm>
            <a:off x="457200" y="1828800"/>
            <a:ext cx="8229600" cy="4572000"/>
          </a:xfrm>
        </p:spPr>
        <p:txBody>
          <a:bodyPr/>
          <a:lstStyle/>
          <a:p>
            <a:pPr marL="0" indent="0">
              <a:buNone/>
            </a:pPr>
            <a:r>
              <a:rPr lang="en-US" sz="2400" dirty="0" smtClean="0">
                <a:solidFill>
                  <a:srgbClr val="FF0000"/>
                </a:solidFill>
              </a:rPr>
              <a:t>Reasoning and Explaining</a:t>
            </a:r>
          </a:p>
          <a:p>
            <a:pPr marL="438150" lvl="1" indent="0">
              <a:buNone/>
            </a:pPr>
            <a:r>
              <a:rPr lang="en-US" sz="1800" dirty="0" smtClean="0"/>
              <a:t>2. Reason abstractly and quantitatively</a:t>
            </a:r>
          </a:p>
          <a:p>
            <a:pPr marL="438150" lvl="1" indent="0">
              <a:buNone/>
            </a:pPr>
            <a:r>
              <a:rPr lang="en-US" sz="1800" dirty="0" smtClean="0"/>
              <a:t>3.Construct viable arguments and critique the reasoning of others</a:t>
            </a:r>
          </a:p>
          <a:p>
            <a:pPr marL="0" indent="0">
              <a:buNone/>
            </a:pPr>
            <a:r>
              <a:rPr lang="en-US" sz="2400" dirty="0" smtClean="0">
                <a:solidFill>
                  <a:srgbClr val="FF0000"/>
                </a:solidFill>
              </a:rPr>
              <a:t>Modeling and Using Tools</a:t>
            </a:r>
          </a:p>
          <a:p>
            <a:pPr marL="438150" lvl="1" indent="0">
              <a:buNone/>
            </a:pPr>
            <a:r>
              <a:rPr lang="en-US" sz="1800" dirty="0" smtClean="0"/>
              <a:t>4.Model with mathematics</a:t>
            </a:r>
          </a:p>
          <a:p>
            <a:pPr marL="438150" lvl="1" indent="0">
              <a:buNone/>
            </a:pPr>
            <a:r>
              <a:rPr lang="en-US" sz="1800" dirty="0" smtClean="0"/>
              <a:t>5. Use appropriate tools strategically.</a:t>
            </a:r>
          </a:p>
          <a:p>
            <a:pPr marL="0" indent="0">
              <a:buNone/>
            </a:pPr>
            <a:r>
              <a:rPr lang="en-US" sz="2400" dirty="0" smtClean="0">
                <a:solidFill>
                  <a:srgbClr val="FF0000"/>
                </a:solidFill>
              </a:rPr>
              <a:t>Seeing Structure and Generalizing</a:t>
            </a:r>
          </a:p>
          <a:p>
            <a:pPr marL="438150" lvl="1" indent="0">
              <a:buNone/>
            </a:pPr>
            <a:r>
              <a:rPr lang="en-US" sz="1800" dirty="0" smtClean="0"/>
              <a:t>7. Look for and make use of structure</a:t>
            </a:r>
          </a:p>
          <a:p>
            <a:pPr marL="438150" lvl="1" indent="0">
              <a:buNone/>
            </a:pPr>
            <a:r>
              <a:rPr lang="en-US" sz="1800" dirty="0" smtClean="0"/>
              <a:t>8. Look for and express regularity in repeated reasoning</a:t>
            </a:r>
            <a:r>
              <a:rPr lang="en-US" dirty="0" smtClean="0"/>
              <a:t>.</a:t>
            </a:r>
          </a:p>
          <a:p>
            <a:pPr marL="0" indent="0">
              <a:buNone/>
            </a:pPr>
            <a:r>
              <a:rPr lang="en-US" sz="2400" dirty="0" smtClean="0">
                <a:solidFill>
                  <a:srgbClr val="FF0000"/>
                </a:solidFill>
              </a:rPr>
              <a:t>Overarching Habits of the Mind</a:t>
            </a:r>
          </a:p>
          <a:p>
            <a:pPr marL="438150" lvl="1" indent="0">
              <a:buNone/>
            </a:pPr>
            <a:r>
              <a:rPr lang="en-US" sz="1800" dirty="0" smtClean="0"/>
              <a:t>1.Make sense of problems and persevere in solving them.</a:t>
            </a:r>
          </a:p>
          <a:p>
            <a:pPr marL="438150" lvl="1" indent="0">
              <a:buNone/>
            </a:pPr>
            <a:r>
              <a:rPr lang="en-US" sz="1800" dirty="0" smtClean="0"/>
              <a:t>5. Attend to precision.</a:t>
            </a:r>
            <a:endParaRPr lang="en-US" sz="1800" dirty="0"/>
          </a:p>
        </p:txBody>
      </p:sp>
    </p:spTree>
    <p:extLst>
      <p:ext uri="{BB962C8B-B14F-4D97-AF65-F5344CB8AC3E}">
        <p14:creationId xmlns:p14="http://schemas.microsoft.com/office/powerpoint/2010/main" val="2592514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74750"/>
          </a:xfrm>
        </p:spPr>
        <p:txBody>
          <a:bodyPr>
            <a:noAutofit/>
          </a:bodyPr>
          <a:lstStyle/>
          <a:p>
            <a:r>
              <a:rPr lang="en-US" sz="4000" b="0" dirty="0" smtClean="0">
                <a:ln>
                  <a:solidFill>
                    <a:schemeClr val="accent2">
                      <a:lumMod val="75000"/>
                    </a:schemeClr>
                  </a:solidFill>
                </a:ln>
                <a:solidFill>
                  <a:srgbClr val="FF0000"/>
                </a:solidFill>
              </a:rPr>
              <a:t>Coherence In Assessment</a:t>
            </a:r>
            <a:endParaRPr lang="en-US" sz="4000" b="0" dirty="0">
              <a:ln>
                <a:solidFill>
                  <a:schemeClr val="accent2">
                    <a:lumMod val="75000"/>
                  </a:schemeClr>
                </a:solidFill>
              </a:ln>
              <a:solidFill>
                <a:srgbClr val="FF0000"/>
              </a:solidFill>
            </a:endParaRPr>
          </a:p>
        </p:txBody>
      </p:sp>
      <p:sp>
        <p:nvSpPr>
          <p:cNvPr id="7" name="TextBox 6"/>
          <p:cNvSpPr txBox="1"/>
          <p:nvPr/>
        </p:nvSpPr>
        <p:spPr>
          <a:xfrm>
            <a:off x="609600" y="1981200"/>
            <a:ext cx="7924800" cy="3477875"/>
          </a:xfrm>
          <a:prstGeom prst="rect">
            <a:avLst/>
          </a:prstGeom>
          <a:noFill/>
        </p:spPr>
        <p:txBody>
          <a:bodyPr wrap="square" rtlCol="0">
            <a:spAutoFit/>
          </a:bodyPr>
          <a:lstStyle/>
          <a:p>
            <a:pPr marL="176213" indent="-176213"/>
            <a:r>
              <a:rPr lang="en-US" sz="3600" dirty="0" smtClean="0">
                <a:solidFill>
                  <a:srgbClr val="0000BC"/>
                </a:solidFill>
              </a:rPr>
              <a:t> </a:t>
            </a:r>
            <a:r>
              <a:rPr lang="en-US" sz="4400" dirty="0" smtClean="0">
                <a:solidFill>
                  <a:schemeClr val="tx2">
                    <a:lumMod val="75000"/>
                  </a:schemeClr>
                </a:solidFill>
              </a:rPr>
              <a:t>Evidence of </a:t>
            </a:r>
            <a:r>
              <a:rPr lang="en-US" sz="4400" b="1" dirty="0" smtClean="0">
                <a:ln>
                  <a:solidFill>
                    <a:schemeClr val="accent2">
                      <a:lumMod val="75000"/>
                    </a:schemeClr>
                  </a:solidFill>
                </a:ln>
                <a:solidFill>
                  <a:srgbClr val="00B050"/>
                </a:solidFill>
              </a:rPr>
              <a:t>Coherence</a:t>
            </a:r>
            <a:r>
              <a:rPr lang="en-US" sz="4400" dirty="0" smtClean="0">
                <a:solidFill>
                  <a:srgbClr val="0000BC"/>
                </a:solidFill>
              </a:rPr>
              <a:t> </a:t>
            </a:r>
            <a:r>
              <a:rPr lang="en-US" sz="4400" dirty="0" smtClean="0">
                <a:solidFill>
                  <a:schemeClr val="bg2">
                    <a:lumMod val="75000"/>
                  </a:schemeClr>
                </a:solidFill>
              </a:rPr>
              <a:t>in assessment is not tremendously different from evidence of </a:t>
            </a:r>
            <a:r>
              <a:rPr lang="en-US" sz="4400" b="1" dirty="0" smtClean="0">
                <a:ln>
                  <a:solidFill>
                    <a:schemeClr val="accent2">
                      <a:lumMod val="75000"/>
                    </a:schemeClr>
                  </a:solidFill>
                </a:ln>
                <a:solidFill>
                  <a:srgbClr val="00B050"/>
                </a:solidFill>
              </a:rPr>
              <a:t>coherence</a:t>
            </a:r>
            <a:r>
              <a:rPr lang="en-US" sz="4400" dirty="0" smtClean="0">
                <a:solidFill>
                  <a:srgbClr val="006600"/>
                </a:solidFill>
              </a:rPr>
              <a:t> </a:t>
            </a:r>
            <a:r>
              <a:rPr lang="en-US" sz="4400" dirty="0" smtClean="0">
                <a:solidFill>
                  <a:schemeClr val="bg2">
                    <a:lumMod val="75000"/>
                  </a:schemeClr>
                </a:solidFill>
              </a:rPr>
              <a:t>in classroom instruction.</a:t>
            </a:r>
            <a:endParaRPr lang="en-US" sz="4400" dirty="0">
              <a:solidFill>
                <a:schemeClr val="bg2">
                  <a:lumMod val="75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8153400" cy="1219200"/>
          </a:xfrm>
        </p:spPr>
        <p:txBody>
          <a:bodyPr>
            <a:noAutofit/>
          </a:bodyPr>
          <a:lstStyle/>
          <a:p>
            <a:r>
              <a:rPr lang="en-US" sz="4800" b="1" dirty="0"/>
              <a:t/>
            </a:r>
            <a:br>
              <a:rPr lang="en-US" sz="4800" b="1" dirty="0"/>
            </a:br>
            <a:r>
              <a:rPr lang="en-US" sz="4800" dirty="0" smtClean="0">
                <a:solidFill>
                  <a:srgbClr val="FF0000"/>
                </a:solidFill>
              </a:rPr>
              <a:t>PARCC Items</a:t>
            </a:r>
            <a:endParaRPr lang="en-US" sz="4000" dirty="0">
              <a:solidFill>
                <a:srgbClr val="FF0000"/>
              </a:solidFill>
            </a:endParaRPr>
          </a:p>
        </p:txBody>
      </p:sp>
      <p:sp>
        <p:nvSpPr>
          <p:cNvPr id="3" name="Content Placeholder 2"/>
          <p:cNvSpPr>
            <a:spLocks noGrp="1"/>
          </p:cNvSpPr>
          <p:nvPr>
            <p:ph idx="1"/>
          </p:nvPr>
        </p:nvSpPr>
        <p:spPr>
          <a:xfrm>
            <a:off x="304800" y="1752600"/>
            <a:ext cx="8686800" cy="4800600"/>
          </a:xfrm>
        </p:spPr>
        <p:txBody>
          <a:bodyPr>
            <a:normAutofit fontScale="85000" lnSpcReduction="10000"/>
          </a:bodyPr>
          <a:lstStyle/>
          <a:p>
            <a:r>
              <a:rPr lang="en-US" dirty="0"/>
              <a:t> </a:t>
            </a:r>
            <a:r>
              <a:rPr lang="en-US" dirty="0" smtClean="0"/>
              <a:t>Solve </a:t>
            </a:r>
            <a:r>
              <a:rPr lang="en-US" dirty="0"/>
              <a:t>problems involving the Major work of the grade with </a:t>
            </a:r>
            <a:r>
              <a:rPr lang="en-US" dirty="0">
                <a:solidFill>
                  <a:srgbClr val="FF0000"/>
                </a:solidFill>
              </a:rPr>
              <a:t>connections to the practice standards</a:t>
            </a:r>
            <a:r>
              <a:rPr lang="en-US" dirty="0"/>
              <a:t>;</a:t>
            </a:r>
          </a:p>
          <a:p>
            <a:r>
              <a:rPr lang="en-US" dirty="0"/>
              <a:t>Solve problems involving the Additional and Supporting work of the grade with </a:t>
            </a:r>
            <a:r>
              <a:rPr lang="en-US" dirty="0">
                <a:solidFill>
                  <a:srgbClr val="FF0000"/>
                </a:solidFill>
              </a:rPr>
              <a:t>connections to the practice standards;</a:t>
            </a:r>
          </a:p>
          <a:p>
            <a:r>
              <a:rPr lang="en-US" dirty="0"/>
              <a:t>Express mathematical </a:t>
            </a:r>
            <a:r>
              <a:rPr lang="en-US" dirty="0">
                <a:solidFill>
                  <a:srgbClr val="FF0000"/>
                </a:solidFill>
              </a:rPr>
              <a:t>reasoning</a:t>
            </a:r>
            <a:r>
              <a:rPr lang="en-US" dirty="0"/>
              <a:t> by </a:t>
            </a:r>
            <a:r>
              <a:rPr lang="en-US" dirty="0" smtClean="0"/>
              <a:t>constructing </a:t>
            </a:r>
            <a:r>
              <a:rPr lang="en-US" dirty="0">
                <a:solidFill>
                  <a:srgbClr val="FF0000"/>
                </a:solidFill>
              </a:rPr>
              <a:t>mathematical arguments and critiques;</a:t>
            </a:r>
          </a:p>
          <a:p>
            <a:r>
              <a:rPr lang="en-US" dirty="0">
                <a:solidFill>
                  <a:srgbClr val="FF0000"/>
                </a:solidFill>
              </a:rPr>
              <a:t>Solve real-world problems </a:t>
            </a:r>
            <a:r>
              <a:rPr lang="en-US" dirty="0"/>
              <a:t>by engaging particularly in the </a:t>
            </a:r>
            <a:r>
              <a:rPr lang="en-US" dirty="0">
                <a:solidFill>
                  <a:srgbClr val="FF0000"/>
                </a:solidFill>
              </a:rPr>
              <a:t>modeling practice</a:t>
            </a:r>
            <a:r>
              <a:rPr lang="en-US" dirty="0"/>
              <a:t>; and</a:t>
            </a:r>
          </a:p>
          <a:p>
            <a:r>
              <a:rPr lang="en-US" dirty="0"/>
              <a:t>Demonstrate </a:t>
            </a:r>
            <a:r>
              <a:rPr lang="en-US" dirty="0">
                <a:solidFill>
                  <a:srgbClr val="FF0000"/>
                </a:solidFill>
              </a:rPr>
              <a:t>fluency</a:t>
            </a:r>
            <a:r>
              <a:rPr lang="en-US" dirty="0"/>
              <a:t> in the areas set for in the content standards for Grades 3 – </a:t>
            </a:r>
            <a:r>
              <a:rPr lang="en-US" dirty="0" smtClean="0"/>
              <a:t>6</a:t>
            </a:r>
            <a:endParaRPr lang="en-US" dirty="0"/>
          </a:p>
        </p:txBody>
      </p:sp>
    </p:spTree>
    <p:extLst>
      <p:ext uri="{BB962C8B-B14F-4D97-AF65-F5344CB8AC3E}">
        <p14:creationId xmlns:p14="http://schemas.microsoft.com/office/powerpoint/2010/main" val="2515770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Types</a:t>
            </a:r>
            <a:endParaRPr lang="en-US" dirty="0"/>
          </a:p>
        </p:txBody>
      </p:sp>
      <p:sp>
        <p:nvSpPr>
          <p:cNvPr id="3" name="Content Placeholder 2"/>
          <p:cNvSpPr>
            <a:spLocks noGrp="1"/>
          </p:cNvSpPr>
          <p:nvPr>
            <p:ph idx="1"/>
          </p:nvPr>
        </p:nvSpPr>
        <p:spPr/>
        <p:txBody>
          <a:bodyPr/>
          <a:lstStyle/>
          <a:p>
            <a:r>
              <a:rPr lang="en-US" sz="2400" dirty="0" smtClean="0"/>
              <a:t>Type I- assesses concepts, skills, and procedures. Tasks are a balance of all three parts of rigor and any of the math practice.</a:t>
            </a:r>
          </a:p>
          <a:p>
            <a:r>
              <a:rPr lang="en-US" sz="2400" dirty="0" smtClean="0"/>
              <a:t>Type II- assesses expressing mathematical reasoning. Tasks call for written arguments/justifications, critique of reasoning or precision in mathematical statements.</a:t>
            </a:r>
          </a:p>
          <a:p>
            <a:r>
              <a:rPr lang="en-US" sz="2400" dirty="0" smtClean="0"/>
              <a:t>Type III- assesses modeling/application in real world context or scenario and can also involve other mathematical practice standards. </a:t>
            </a:r>
            <a:endParaRPr lang="en-US" sz="2400" dirty="0"/>
          </a:p>
        </p:txBody>
      </p:sp>
    </p:spTree>
    <p:extLst>
      <p:ext uri="{BB962C8B-B14F-4D97-AF65-F5344CB8AC3E}">
        <p14:creationId xmlns:p14="http://schemas.microsoft.com/office/powerpoint/2010/main" val="1483386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755" y="533400"/>
            <a:ext cx="8805645" cy="1295400"/>
          </a:xfrm>
        </p:spPr>
        <p:txBody>
          <a:bodyPr>
            <a:noAutofit/>
          </a:bodyPr>
          <a:lstStyle/>
          <a:p>
            <a:r>
              <a:rPr lang="en-US" sz="4000" dirty="0" smtClean="0">
                <a:solidFill>
                  <a:srgbClr val="FF0000"/>
                </a:solidFill>
              </a:rPr>
              <a:t>COHERENCE- PARCC ASSESSMENT </a:t>
            </a:r>
            <a:endParaRPr lang="en-US" sz="4000" dirty="0">
              <a:solidFill>
                <a:srgbClr val="FF0000"/>
              </a:solidFill>
            </a:endParaRPr>
          </a:p>
        </p:txBody>
      </p:sp>
      <p:sp>
        <p:nvSpPr>
          <p:cNvPr id="3" name="Content Placeholder 2"/>
          <p:cNvSpPr>
            <a:spLocks noGrp="1"/>
          </p:cNvSpPr>
          <p:nvPr>
            <p:ph idx="1"/>
          </p:nvPr>
        </p:nvSpPr>
        <p:spPr/>
        <p:txBody>
          <a:bodyPr>
            <a:normAutofit/>
          </a:bodyPr>
          <a:lstStyle/>
          <a:p>
            <a:pPr marL="0" indent="0" algn="ctr">
              <a:buNone/>
            </a:pPr>
            <a:r>
              <a:rPr lang="en-US" sz="3200" dirty="0" smtClean="0">
                <a:solidFill>
                  <a:srgbClr val="000000"/>
                </a:solidFill>
              </a:rPr>
              <a:t>Mr. Edmund’s Pencil Box</a:t>
            </a:r>
            <a:endParaRPr lang="en-US" sz="3200" dirty="0">
              <a:solidFill>
                <a:srgbClr val="00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955" y="3048000"/>
            <a:ext cx="8958045" cy="3431769"/>
          </a:xfrm>
          <a:prstGeom prst="rect">
            <a:avLst/>
          </a:prstGeom>
          <a:noFill/>
          <a:ln>
            <a:noFill/>
          </a:ln>
          <a:effectLst/>
        </p:spPr>
      </p:pic>
    </p:spTree>
    <p:extLst>
      <p:ext uri="{BB962C8B-B14F-4D97-AF65-F5344CB8AC3E}">
        <p14:creationId xmlns:p14="http://schemas.microsoft.com/office/powerpoint/2010/main" val="61507975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537448" cy="990600"/>
          </a:xfrm>
        </p:spPr>
        <p:txBody>
          <a:bodyPr>
            <a:noAutofit/>
          </a:bodyPr>
          <a:lstStyle/>
          <a:p>
            <a:pPr algn="ctr"/>
            <a:r>
              <a:rPr lang="en-US" dirty="0" smtClean="0">
                <a:solidFill>
                  <a:srgbClr val="FF0000"/>
                </a:solidFill>
              </a:rPr>
              <a:t>PARCC - Reflect and Discuss</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sz="3600" dirty="0">
                <a:solidFill>
                  <a:srgbClr val="000000"/>
                </a:solidFill>
              </a:rPr>
              <a:t>What evidence of coherence did you find? </a:t>
            </a:r>
            <a:endParaRPr lang="en-US" sz="3600" dirty="0" smtClean="0">
              <a:solidFill>
                <a:srgbClr val="000000"/>
              </a:solidFill>
            </a:endParaRPr>
          </a:p>
          <a:p>
            <a:pPr lvl="2"/>
            <a:r>
              <a:rPr lang="en-US" sz="3600" dirty="0">
                <a:solidFill>
                  <a:srgbClr val="000000"/>
                </a:solidFill>
              </a:rPr>
              <a:t>G</a:t>
            </a:r>
            <a:r>
              <a:rPr lang="en-US" sz="3600" dirty="0" smtClean="0">
                <a:solidFill>
                  <a:srgbClr val="000000"/>
                </a:solidFill>
              </a:rPr>
              <a:t>rade </a:t>
            </a:r>
            <a:r>
              <a:rPr lang="en-US" sz="3600" dirty="0">
                <a:solidFill>
                  <a:srgbClr val="000000"/>
                </a:solidFill>
              </a:rPr>
              <a:t>to </a:t>
            </a:r>
            <a:r>
              <a:rPr lang="en-US" sz="3600" dirty="0" smtClean="0">
                <a:solidFill>
                  <a:srgbClr val="000000"/>
                </a:solidFill>
              </a:rPr>
              <a:t>Grade Coherence</a:t>
            </a:r>
          </a:p>
          <a:p>
            <a:pPr lvl="2"/>
            <a:r>
              <a:rPr lang="en-US" sz="3600" dirty="0" smtClean="0">
                <a:solidFill>
                  <a:srgbClr val="000000"/>
                </a:solidFill>
              </a:rPr>
              <a:t> Within Grade Coherence</a:t>
            </a:r>
          </a:p>
          <a:p>
            <a:r>
              <a:rPr lang="en-US" sz="3600" dirty="0">
                <a:solidFill>
                  <a:srgbClr val="000000"/>
                </a:solidFill>
              </a:rPr>
              <a:t>Which Standards for Mathematical Practice are assessed in this task</a:t>
            </a:r>
            <a:r>
              <a:rPr lang="en-US" sz="3600" dirty="0" smtClean="0">
                <a:solidFill>
                  <a:srgbClr val="000000"/>
                </a:solidFill>
              </a:rPr>
              <a:t>?</a:t>
            </a:r>
            <a:endParaRPr lang="en-US" sz="3600" dirty="0">
              <a:solidFill>
                <a:srgbClr val="000000"/>
              </a:solidFill>
            </a:endParaRPr>
          </a:p>
          <a:p>
            <a:r>
              <a:rPr lang="en-US" sz="3600" dirty="0">
                <a:solidFill>
                  <a:srgbClr val="000000"/>
                </a:solidFill>
              </a:rPr>
              <a:t>What does this mean for instruction in your </a:t>
            </a:r>
            <a:r>
              <a:rPr lang="en-US" sz="3600" dirty="0" smtClean="0">
                <a:solidFill>
                  <a:srgbClr val="000000"/>
                </a:solidFill>
              </a:rPr>
              <a:t>classroom?</a:t>
            </a:r>
            <a:endParaRPr lang="en-US" sz="3600" dirty="0">
              <a:solidFill>
                <a:srgbClr val="000000"/>
              </a:solidFill>
            </a:endParaRPr>
          </a:p>
          <a:p>
            <a:endParaRPr lang="en-US" dirty="0"/>
          </a:p>
        </p:txBody>
      </p:sp>
    </p:spTree>
    <p:extLst>
      <p:ext uri="{BB962C8B-B14F-4D97-AF65-F5344CB8AC3E}">
        <p14:creationId xmlns:p14="http://schemas.microsoft.com/office/powerpoint/2010/main" val="36813455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FF0000"/>
                </a:solidFill>
              </a:rPr>
              <a:t>Getting </a:t>
            </a:r>
            <a:r>
              <a:rPr lang="en-US" sz="4000" dirty="0">
                <a:solidFill>
                  <a:srgbClr val="FF0000"/>
                </a:solidFill>
              </a:rPr>
              <a:t>on Track with </a:t>
            </a:r>
            <a:r>
              <a:rPr lang="en-US" sz="4000" dirty="0" smtClean="0">
                <a:solidFill>
                  <a:srgbClr val="FF0000"/>
                </a:solidFill>
              </a:rPr>
              <a:t>PARCC</a:t>
            </a:r>
            <a:endParaRPr lang="en-US" sz="4000" dirty="0">
              <a:solidFill>
                <a:srgbClr val="FF0000"/>
              </a:solidFill>
            </a:endParaRPr>
          </a:p>
        </p:txBody>
      </p:sp>
      <p:sp>
        <p:nvSpPr>
          <p:cNvPr id="3" name="Content Placeholder 2"/>
          <p:cNvSpPr>
            <a:spLocks noGrp="1"/>
          </p:cNvSpPr>
          <p:nvPr>
            <p:ph idx="1"/>
          </p:nvPr>
        </p:nvSpPr>
        <p:spPr/>
        <p:txBody>
          <a:bodyPr/>
          <a:lstStyle/>
          <a:p>
            <a:r>
              <a:rPr lang="en-US" dirty="0" smtClean="0"/>
              <a:t>Provide daily instruction for students to learn the mathematics content based on </a:t>
            </a:r>
            <a:r>
              <a:rPr lang="en-US" i="1" dirty="0" smtClean="0"/>
              <a:t>MD College and Career- Ready Standards </a:t>
            </a:r>
            <a:r>
              <a:rPr lang="en-US" dirty="0" smtClean="0"/>
              <a:t>and using the progressions</a:t>
            </a:r>
            <a:endParaRPr lang="en-US" sz="3200" dirty="0" smtClean="0"/>
          </a:p>
          <a:p>
            <a:r>
              <a:rPr lang="en-US" dirty="0" smtClean="0"/>
              <a:t> Develop the behaviors students need to  demonstrate their knowledge and understanding</a:t>
            </a:r>
            <a:r>
              <a:rPr lang="en-US" dirty="0"/>
              <a:t> </a:t>
            </a:r>
            <a:r>
              <a:rPr lang="en-US" dirty="0" smtClean="0"/>
              <a:t>of the content- Think and act like mathematicians.</a:t>
            </a:r>
            <a:endParaRPr lang="en-US" dirty="0"/>
          </a:p>
        </p:txBody>
      </p:sp>
    </p:spTree>
    <p:extLst>
      <p:ext uri="{BB962C8B-B14F-4D97-AF65-F5344CB8AC3E}">
        <p14:creationId xmlns:p14="http://schemas.microsoft.com/office/powerpoint/2010/main" val="3207740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MSDE PowerPoint Template">
  <a:themeElements>
    <a:clrScheme name="MSDE PowerPoint Template 12">
      <a:dk1>
        <a:srgbClr val="000000"/>
      </a:dk1>
      <a:lt1>
        <a:srgbClr val="FFFFFF"/>
      </a:lt1>
      <a:dk2>
        <a:srgbClr val="420000"/>
      </a:dk2>
      <a:lt2>
        <a:srgbClr val="000000"/>
      </a:lt2>
      <a:accent1>
        <a:srgbClr val="CCCC00"/>
      </a:accent1>
      <a:accent2>
        <a:srgbClr val="F7D43F"/>
      </a:accent2>
      <a:accent3>
        <a:srgbClr val="FFFFFF"/>
      </a:accent3>
      <a:accent4>
        <a:srgbClr val="000000"/>
      </a:accent4>
      <a:accent5>
        <a:srgbClr val="E2E2AA"/>
      </a:accent5>
      <a:accent6>
        <a:srgbClr val="E0C038"/>
      </a:accent6>
      <a:hlink>
        <a:srgbClr val="996633"/>
      </a:hlink>
      <a:folHlink>
        <a:srgbClr val="993300"/>
      </a:folHlink>
    </a:clrScheme>
    <a:fontScheme name="MSDE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SDE PowerPoint Template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MSDE PowerPoint Template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MSDE PowerPoint Template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MSDE PowerPoint Template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MSDE PowerPoint Template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MSDE PowerPoint Template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MSDE PowerPoint Template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MSDE PowerPoint Template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MSDE PowerPoint Template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
      <a:clrScheme name="MSDE PowerPoint Template 10">
        <a:dk1>
          <a:srgbClr val="000000"/>
        </a:dk1>
        <a:lt1>
          <a:srgbClr val="FFFFFF"/>
        </a:lt1>
        <a:dk2>
          <a:srgbClr val="420000"/>
        </a:dk2>
        <a:lt2>
          <a:srgbClr val="000000"/>
        </a:lt2>
        <a:accent1>
          <a:srgbClr val="CCCC00"/>
        </a:accent1>
        <a:accent2>
          <a:srgbClr val="F4E30C"/>
        </a:accent2>
        <a:accent3>
          <a:srgbClr val="FFFFFF"/>
        </a:accent3>
        <a:accent4>
          <a:srgbClr val="000000"/>
        </a:accent4>
        <a:accent5>
          <a:srgbClr val="E2E2AA"/>
        </a:accent5>
        <a:accent6>
          <a:srgbClr val="DDCE0A"/>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MSDE PowerPoint Template 11">
        <a:dk1>
          <a:srgbClr val="000000"/>
        </a:dk1>
        <a:lt1>
          <a:srgbClr val="FFFFFF"/>
        </a:lt1>
        <a:dk2>
          <a:srgbClr val="420000"/>
        </a:dk2>
        <a:lt2>
          <a:srgbClr val="000000"/>
        </a:lt2>
        <a:accent1>
          <a:srgbClr val="CCCC00"/>
        </a:accent1>
        <a:accent2>
          <a:srgbClr val="F7F23F"/>
        </a:accent2>
        <a:accent3>
          <a:srgbClr val="FFFFFF"/>
        </a:accent3>
        <a:accent4>
          <a:srgbClr val="000000"/>
        </a:accent4>
        <a:accent5>
          <a:srgbClr val="E2E2AA"/>
        </a:accent5>
        <a:accent6>
          <a:srgbClr val="E0DB38"/>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MSDE PowerPoint Template 12">
        <a:dk1>
          <a:srgbClr val="000000"/>
        </a:dk1>
        <a:lt1>
          <a:srgbClr val="FFFFFF"/>
        </a:lt1>
        <a:dk2>
          <a:srgbClr val="420000"/>
        </a:dk2>
        <a:lt2>
          <a:srgbClr val="000000"/>
        </a:lt2>
        <a:accent1>
          <a:srgbClr val="CCCC00"/>
        </a:accent1>
        <a:accent2>
          <a:srgbClr val="F7D43F"/>
        </a:accent2>
        <a:accent3>
          <a:srgbClr val="FFFFFF"/>
        </a:accent3>
        <a:accent4>
          <a:srgbClr val="000000"/>
        </a:accent4>
        <a:accent5>
          <a:srgbClr val="E2E2AA"/>
        </a:accent5>
        <a:accent6>
          <a:srgbClr val="E0C038"/>
        </a:accent6>
        <a:hlink>
          <a:srgbClr val="996633"/>
        </a:hlink>
        <a:folHlink>
          <a:srgbClr val="9933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MSDE PPT</Template>
  <TotalTime>10234</TotalTime>
  <Words>1690</Words>
  <Application>Microsoft Macintosh PowerPoint</Application>
  <PresentationFormat>On-screen Show (4:3)</PresentationFormat>
  <Paragraphs>275</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MSDE PowerPoint Template</vt:lpstr>
      <vt:lpstr>The Importance of Coherent Lessons in Elementary Mathematics Linda Schoenbrodt, MSDE, Elementary Programs Specialist</vt:lpstr>
      <vt:lpstr>PowerPoint Presentation</vt:lpstr>
      <vt:lpstr>Getting on Track with PARCC</vt:lpstr>
      <vt:lpstr>CCSS Shifts for Mathematics</vt:lpstr>
      <vt:lpstr>PARCC talks about the CCSS Shifts for Mathematics</vt:lpstr>
      <vt:lpstr>PARCC- Coherence- Across Grades</vt:lpstr>
      <vt:lpstr>PowerPoint Presentation</vt:lpstr>
      <vt:lpstr>Coherence: Think Across Grades</vt:lpstr>
      <vt:lpstr>Fractions Domain</vt:lpstr>
      <vt:lpstr>Language of the Standards</vt:lpstr>
      <vt:lpstr>Fractions Domain</vt:lpstr>
      <vt:lpstr>Grade-To-Grade Coherence</vt:lpstr>
      <vt:lpstr>Recurring Threads</vt:lpstr>
      <vt:lpstr>Coherence-Between the Content and Practice Standards</vt:lpstr>
      <vt:lpstr>Standards of Mathematical Practice</vt:lpstr>
      <vt:lpstr>Explaining Fraction Equivalence with Pictures</vt:lpstr>
      <vt:lpstr>Grade- To- Grade Coherence </vt:lpstr>
      <vt:lpstr>Grade-To-Grade Coherence</vt:lpstr>
      <vt:lpstr>Standards of Mathematical Practice</vt:lpstr>
      <vt:lpstr>PowerPoint Presentation</vt:lpstr>
      <vt:lpstr>Mrs. Russell’s Problem </vt:lpstr>
      <vt:lpstr>Within-Grade Coherence</vt:lpstr>
      <vt:lpstr>Within-Grade Coherence</vt:lpstr>
      <vt:lpstr>Group Discussion</vt:lpstr>
      <vt:lpstr>Standards of Mathematical Practice</vt:lpstr>
      <vt:lpstr>Coherence In Assessment</vt:lpstr>
      <vt:lpstr> PARCC Items</vt:lpstr>
      <vt:lpstr>Task Types</vt:lpstr>
      <vt:lpstr>COHERENCE- PARCC ASSESSMENT </vt:lpstr>
      <vt:lpstr>PARCC - Reflect and Discuss</vt:lpstr>
      <vt:lpstr>Getting on Track with PARCC</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High School Mathematics Educators</dc:title>
  <dc:creator>kross</dc:creator>
  <cp:lastModifiedBy>Matthew Rein</cp:lastModifiedBy>
  <cp:revision>1010</cp:revision>
  <cp:lastPrinted>2014-10-14T11:38:10Z</cp:lastPrinted>
  <dcterms:created xsi:type="dcterms:W3CDTF">2013-02-12T13:40:19Z</dcterms:created>
  <dcterms:modified xsi:type="dcterms:W3CDTF">2014-10-22T21:49:57Z</dcterms:modified>
</cp:coreProperties>
</file>