
<file path=[Content_Types].xml><?xml version="1.0" encoding="utf-8"?>
<Types xmlns="http://schemas.openxmlformats.org/package/2006/content-types">
  <Default Extension="xml" ContentType="application/xml"/>
  <Default Extension="wmf" ContentType="image/x-wmf"/>
  <Default Extension="jpeg" ContentType="image/jpeg"/>
  <Default Extension="rels" ContentType="application/vnd.openxmlformats-package.relationships+xml"/>
  <Default Extension="gif" ContentType="image/gif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2" r:id="rId3"/>
    <p:sldId id="266" r:id="rId4"/>
    <p:sldId id="265" r:id="rId5"/>
    <p:sldId id="267" r:id="rId6"/>
    <p:sldId id="258" r:id="rId7"/>
    <p:sldId id="274" r:id="rId8"/>
    <p:sldId id="275" r:id="rId9"/>
    <p:sldId id="257" r:id="rId10"/>
    <p:sldId id="259" r:id="rId11"/>
    <p:sldId id="260" r:id="rId12"/>
    <p:sldId id="261" r:id="rId13"/>
    <p:sldId id="262" r:id="rId14"/>
    <p:sldId id="263" r:id="rId15"/>
    <p:sldId id="264" r:id="rId16"/>
    <p:sldId id="270" r:id="rId17"/>
    <p:sldId id="271" r:id="rId18"/>
    <p:sldId id="276" r:id="rId19"/>
    <p:sldId id="273" r:id="rId20"/>
    <p:sldId id="269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2" d="100"/>
          <a:sy n="112" d="100"/>
        </p:scale>
        <p:origin x="-1184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printerSettings" Target="printerSettings/printerSettings1.bin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509EF6-E1FE-4734-9A05-F669B5AF7E78}" type="datetimeFigureOut">
              <a:rPr lang="en-US" smtClean="0"/>
              <a:pPr/>
              <a:t>10/18/14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03934-C903-46BD-9D43-71D7B6A875E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509EF6-E1FE-4734-9A05-F669B5AF7E78}" type="datetimeFigureOut">
              <a:rPr lang="en-US" smtClean="0"/>
              <a:pPr/>
              <a:t>10/18/14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03934-C903-46BD-9D43-71D7B6A875E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509EF6-E1FE-4734-9A05-F669B5AF7E78}" type="datetimeFigureOut">
              <a:rPr lang="en-US" smtClean="0"/>
              <a:pPr/>
              <a:t>10/18/14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03934-C903-46BD-9D43-71D7B6A875E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509EF6-E1FE-4734-9A05-F669B5AF7E78}" type="datetimeFigureOut">
              <a:rPr lang="en-US" smtClean="0"/>
              <a:pPr/>
              <a:t>10/18/14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03934-C903-46BD-9D43-71D7B6A875E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509EF6-E1FE-4734-9A05-F669B5AF7E78}" type="datetimeFigureOut">
              <a:rPr lang="en-US" smtClean="0"/>
              <a:pPr/>
              <a:t>10/18/14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03934-C903-46BD-9D43-71D7B6A875E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509EF6-E1FE-4734-9A05-F669B5AF7E78}" type="datetimeFigureOut">
              <a:rPr lang="en-US" smtClean="0"/>
              <a:pPr/>
              <a:t>10/18/14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03934-C903-46BD-9D43-71D7B6A875E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509EF6-E1FE-4734-9A05-F669B5AF7E78}" type="datetimeFigureOut">
              <a:rPr lang="en-US" smtClean="0"/>
              <a:pPr/>
              <a:t>10/18/14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03934-C903-46BD-9D43-71D7B6A875E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509EF6-E1FE-4734-9A05-F669B5AF7E78}" type="datetimeFigureOut">
              <a:rPr lang="en-US" smtClean="0"/>
              <a:pPr/>
              <a:t>10/18/14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03934-C903-46BD-9D43-71D7B6A875E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509EF6-E1FE-4734-9A05-F669B5AF7E78}" type="datetimeFigureOut">
              <a:rPr lang="en-US" smtClean="0"/>
              <a:pPr/>
              <a:t>10/18/14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03934-C903-46BD-9D43-71D7B6A875E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509EF6-E1FE-4734-9A05-F669B5AF7E78}" type="datetimeFigureOut">
              <a:rPr lang="en-US" smtClean="0"/>
              <a:pPr/>
              <a:t>10/18/14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03934-C903-46BD-9D43-71D7B6A875E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509EF6-E1FE-4734-9A05-F669B5AF7E78}" type="datetimeFigureOut">
              <a:rPr lang="en-US" smtClean="0"/>
              <a:pPr/>
              <a:t>10/18/14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03934-C903-46BD-9D43-71D7B6A875E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509EF6-E1FE-4734-9A05-F669B5AF7E78}" type="datetimeFigureOut">
              <a:rPr lang="en-US" smtClean="0"/>
              <a:pPr/>
              <a:t>10/18/14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603934-C903-46BD-9D43-71D7B6A875E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4" Type="http://schemas.openxmlformats.org/officeDocument/2006/relationships/image" Target="../media/image3.jpeg"/><Relationship Id="rId5" Type="http://schemas.openxmlformats.org/officeDocument/2006/relationships/image" Target="cid:image001.jpg@01CF9F81.93849150" TargetMode="External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w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hyperlink" Target="http://www.mdk12.org/instruction/commoncore/index.html" TargetMode="Externa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4" Type="http://schemas.openxmlformats.org/officeDocument/2006/relationships/hyperlink" Target="http://www.parcconline.org/parcc-model-content-frameworks" TargetMode="External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Relationship Id="rId3" Type="http://schemas.openxmlformats.org/officeDocument/2006/relationships/hyperlink" Target="http://achievethecore.org/dashboard/300/search/1/2/0/1/2/3/4/5/6/7/8/9/10/11/12/page/774/focus-by-grade-level-list-pg" TargetMode="Externa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w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gi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wm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achievethecore.org/page/969/instructional-practice-guide-list-pg" TargetMode="Externa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gi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mailto:Cecilia.Roe@Maryland.gov" TargetMode="External"/><Relationship Id="rId4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2" Type="http://schemas.openxmlformats.org/officeDocument/2006/relationships/hyperlink" Target="mailto:Judith.Jenkins@Maryland.gov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Tools for Instruction and Assessment for the Maryland College- and Career-Ready Standards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343400"/>
            <a:ext cx="6400800" cy="1447800"/>
          </a:xfrm>
        </p:spPr>
        <p:txBody>
          <a:bodyPr/>
          <a:lstStyle/>
          <a:p>
            <a:r>
              <a:rPr lang="en-US" dirty="0" smtClean="0"/>
              <a:t>Time to Revisit Tools that will Inform Instruction</a:t>
            </a:r>
            <a:endParaRPr lang="en-US" dirty="0"/>
          </a:p>
        </p:txBody>
      </p:sp>
      <p:pic>
        <p:nvPicPr>
          <p:cNvPr id="1032" name="Picture 8" descr="C:\Users\jjenkins\AppData\Local\Microsoft\Windows\Temporary Internet Files\Content.IE5\DA7IL18F\MC900433847[1]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5029428"/>
            <a:ext cx="1828572" cy="1828572"/>
          </a:xfrm>
          <a:prstGeom prst="rect">
            <a:avLst/>
          </a:prstGeom>
          <a:noFill/>
        </p:spPr>
      </p:pic>
      <p:pic>
        <p:nvPicPr>
          <p:cNvPr id="1035" name="Picture 11" descr="C:\Users\jjenkins\AppData\Local\Microsoft\Windows\Temporary Internet Files\Content.IE5\PK57I789\MP900390098[1]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81800" y="381000"/>
            <a:ext cx="1981200" cy="1413256"/>
          </a:xfrm>
          <a:prstGeom prst="rect">
            <a:avLst/>
          </a:prstGeom>
          <a:noFill/>
        </p:spPr>
      </p:pic>
      <p:pic>
        <p:nvPicPr>
          <p:cNvPr id="1026" name="Picture 1" descr="* Logo (EPS format)"/>
          <p:cNvPicPr>
            <a:picLocks noChangeAspect="1" noChangeArrowheads="1"/>
          </p:cNvPicPr>
          <p:nvPr/>
        </p:nvPicPr>
        <p:blipFill>
          <a:blip r:embed="rId4" r:link="rId5" cstate="print"/>
          <a:srcRect/>
          <a:stretch>
            <a:fillRect/>
          </a:stretch>
        </p:blipFill>
        <p:spPr bwMode="auto">
          <a:xfrm>
            <a:off x="200891" y="304800"/>
            <a:ext cx="2485159" cy="1171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Outcomes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297363"/>
          </a:xfrm>
        </p:spPr>
        <p:txBody>
          <a:bodyPr/>
          <a:lstStyle/>
          <a:p>
            <a:r>
              <a:rPr lang="en-US" dirty="0" smtClean="0"/>
              <a:t>Participants will review tools that have been developed and released over the last several years.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Participants, based on their current roles will consider how these tools and assessments can be used to advance student achievement.</a:t>
            </a:r>
            <a:endParaRPr lang="en-US" dirty="0"/>
          </a:p>
        </p:txBody>
      </p:sp>
      <p:pic>
        <p:nvPicPr>
          <p:cNvPr id="2050" name="Picture 2" descr="C:\Program Files\Microsoft access 2003\MEDIA\CAGCAT10\j0293844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62800" y="152400"/>
            <a:ext cx="1447800" cy="152243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MSDE College- and Career- Ready Curriculum Frameworks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14400" y="1981200"/>
            <a:ext cx="3688734" cy="3568700"/>
          </a:xfrm>
          <a:prstGeom prst="rect">
            <a:avLst/>
          </a:prstGeom>
          <a:ln w="12700" cmpd="sng">
            <a:solidFill>
              <a:schemeClr val="tx1"/>
            </a:solidFill>
          </a:ln>
          <a:scene3d>
            <a:camera prst="orthographicFront">
              <a:rot lat="0" lon="420000" rev="0"/>
            </a:camera>
            <a:lightRig rig="threePt" dir="t"/>
          </a:scene3d>
        </p:spPr>
      </p:pic>
      <p:pic>
        <p:nvPicPr>
          <p:cNvPr id="4" name="Content Placeholder 6" descr="ccss framework cover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874788">
            <a:off x="4417340" y="2213415"/>
            <a:ext cx="4034726" cy="2919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990600" y="6096000"/>
            <a:ext cx="7315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hlinkClick r:id="rId4"/>
              </a:rPr>
              <a:t>http://www.mdk12.org/instruction/commoncore/index.html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3600" dirty="0" smtClean="0"/>
              <a:t>Purpose of MSDE Frameworks</a:t>
            </a:r>
          </a:p>
        </p:txBody>
      </p:sp>
      <p:sp>
        <p:nvSpPr>
          <p:cNvPr id="14339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495800" cy="41148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Analyze the Standards into their Essential Skills and Knowledge</a:t>
            </a:r>
          </a:p>
          <a:p>
            <a:r>
              <a:rPr lang="en-US" sz="2800" dirty="0" smtClean="0"/>
              <a:t>Assist teachers with individualizing student instruction</a:t>
            </a:r>
          </a:p>
          <a:p>
            <a:r>
              <a:rPr lang="en-US" sz="2800" dirty="0" smtClean="0"/>
              <a:t>Assist curriculum writers with scaffolding units and lessons</a:t>
            </a:r>
          </a:p>
          <a:p>
            <a:pPr>
              <a:buNone/>
            </a:pPr>
            <a:endParaRPr lang="en-US" dirty="0" smtClean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953000" y="1828800"/>
            <a:ext cx="4013200" cy="3200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Take a Look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2438400"/>
            <a:ext cx="8229600" cy="3687763"/>
          </a:xfrm>
        </p:spPr>
        <p:txBody>
          <a:bodyPr>
            <a:normAutofit/>
          </a:bodyPr>
          <a:lstStyle/>
          <a:p>
            <a:r>
              <a:rPr lang="en-US" dirty="0" smtClean="0"/>
              <a:t>Take 10 minutes to look at one of the MSDE Curriculum Frameworks</a:t>
            </a:r>
          </a:p>
          <a:p>
            <a:r>
              <a:rPr lang="en-US" dirty="0" smtClean="0"/>
              <a:t>Discuss with a partner (or two) or two how this might be used in your role.</a:t>
            </a:r>
          </a:p>
          <a:p>
            <a:r>
              <a:rPr lang="en-US" dirty="0" smtClean="0"/>
              <a:t>Be prepared to share your discussion</a:t>
            </a:r>
            <a:endParaRPr lang="en-US" dirty="0"/>
          </a:p>
        </p:txBody>
      </p:sp>
      <p:pic>
        <p:nvPicPr>
          <p:cNvPr id="2051" name="Picture 3" descr="C:\Users\jjenkins\AppData\Local\Microsoft\Windows\Temporary Internet Files\Content.IE5\RE5JF4T1\MM900395755[1]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05200" y="1447800"/>
            <a:ext cx="2032000" cy="914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1066800"/>
            <a:ext cx="3099031" cy="44028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86200" y="990601"/>
            <a:ext cx="5082817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990600" y="304800"/>
            <a:ext cx="7010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PARCC Model Content Frameworks</a:t>
            </a:r>
            <a:endParaRPr lang="en-US" sz="2000" dirty="0"/>
          </a:p>
        </p:txBody>
      </p:sp>
      <p:sp>
        <p:nvSpPr>
          <p:cNvPr id="5" name="TextBox 4"/>
          <p:cNvSpPr txBox="1"/>
          <p:nvPr/>
        </p:nvSpPr>
        <p:spPr>
          <a:xfrm>
            <a:off x="381000" y="5867400"/>
            <a:ext cx="784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hlinkClick r:id="rId4"/>
              </a:rPr>
              <a:t>http://www.parcconline.org/parcc-model-content-frameworks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In addition to math content frameworks…..</a:t>
            </a:r>
            <a:endParaRPr 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1524000"/>
            <a:ext cx="7848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28713" y="381000"/>
            <a:ext cx="6886575" cy="533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533400" y="5943600"/>
            <a:ext cx="7010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hlinkClick r:id="rId3"/>
              </a:rPr>
              <a:t>http://achievethecore.org/dashboard/300/search/1/2/0/1/2/3/4/5/6/7/8/9/10/11/12/page/774/focus-by-grade-level-list-pg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3600" dirty="0" smtClean="0"/>
              <a:t>Purposes of Content Framework*</a:t>
            </a:r>
          </a:p>
        </p:txBody>
      </p:sp>
      <p:sp>
        <p:nvSpPr>
          <p:cNvPr id="14339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625"/>
          </a:xfrm>
        </p:spPr>
        <p:txBody>
          <a:bodyPr/>
          <a:lstStyle/>
          <a:p>
            <a:r>
              <a:rPr lang="en-US" sz="2800" smtClean="0"/>
              <a:t>Bridge between Common Core Standards and the PARCC assessments</a:t>
            </a:r>
          </a:p>
          <a:p>
            <a:r>
              <a:rPr lang="en-US" sz="2800" smtClean="0"/>
              <a:t>Insight into Standards</a:t>
            </a:r>
          </a:p>
          <a:p>
            <a:r>
              <a:rPr lang="en-US" sz="2800" smtClean="0"/>
              <a:t>Implementation of Standards</a:t>
            </a:r>
          </a:p>
          <a:p>
            <a:r>
              <a:rPr lang="en-US" sz="2800" smtClean="0"/>
              <a:t>Inform development of item specifications and blueprints for PARCC assessments</a:t>
            </a:r>
          </a:p>
          <a:p>
            <a:endParaRPr lang="en-US" smtClean="0"/>
          </a:p>
          <a:p>
            <a:pPr>
              <a:buFont typeface="Arial" charset="0"/>
              <a:buNone/>
            </a:pPr>
            <a:r>
              <a:rPr lang="en-US" smtClean="0"/>
              <a:t>* From PARCC Content Framework document</a:t>
            </a:r>
          </a:p>
        </p:txBody>
      </p:sp>
      <p:pic>
        <p:nvPicPr>
          <p:cNvPr id="1026" name="Picture 2" descr="C:\Users\jjenkins\AppData\Local\Microsoft\Windows\Temporary Internet Files\Content.IE5\DA7IL18F\MC900383692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81800" y="2209800"/>
            <a:ext cx="1826057" cy="8842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Take a Look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2438400"/>
            <a:ext cx="8229600" cy="3687763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Take 10 minutes to look at one of the sample frameworks provided – math or ELA</a:t>
            </a:r>
          </a:p>
          <a:p>
            <a:r>
              <a:rPr lang="en-US" dirty="0" smtClean="0"/>
              <a:t>Choose two sections that you believe would be most helpful for informing classroom instruction.</a:t>
            </a:r>
          </a:p>
          <a:p>
            <a:r>
              <a:rPr lang="en-US" dirty="0" smtClean="0"/>
              <a:t>Discuss your choices with a partner (or two)</a:t>
            </a:r>
          </a:p>
          <a:p>
            <a:r>
              <a:rPr lang="en-US" dirty="0" smtClean="0"/>
              <a:t>Be prepared to share your discussion</a:t>
            </a:r>
            <a:endParaRPr lang="en-US" dirty="0"/>
          </a:p>
        </p:txBody>
      </p:sp>
      <p:pic>
        <p:nvPicPr>
          <p:cNvPr id="2051" name="Picture 3" descr="C:\Users\jjenkins\AppData\Local\Microsoft\Windows\Temporary Internet Files\Content.IE5\RE5JF4T1\MM900395755[1]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05200" y="1447800"/>
            <a:ext cx="2032000" cy="914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Student Achievement Partners</a:t>
            </a:r>
            <a:br>
              <a:rPr lang="en-US" dirty="0" smtClean="0"/>
            </a:br>
            <a:r>
              <a:rPr lang="en-US" dirty="0" smtClean="0"/>
              <a:t>Instructional Practice Guides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ELA – grades K-2; 3-5; 6 -12</a:t>
            </a:r>
          </a:p>
          <a:p>
            <a:r>
              <a:rPr lang="en-US" dirty="0" smtClean="0"/>
              <a:t>Math – grades K – 8; high school</a:t>
            </a:r>
          </a:p>
          <a:p>
            <a:r>
              <a:rPr lang="en-US" dirty="0" smtClean="0"/>
              <a:t>Literacy, History/Social Studies – grades 6 – 12</a:t>
            </a:r>
          </a:p>
          <a:p>
            <a:r>
              <a:rPr lang="en-US" dirty="0" smtClean="0"/>
              <a:t>Literacy, Science/Technical Subjects -</a:t>
            </a:r>
          </a:p>
          <a:p>
            <a:pPr>
              <a:buNone/>
            </a:pPr>
            <a:r>
              <a:rPr lang="en-US" dirty="0" smtClean="0"/>
              <a:t>	  grades 6 - 12</a:t>
            </a:r>
            <a:endParaRPr lang="en-US" dirty="0"/>
          </a:p>
        </p:txBody>
      </p:sp>
      <p:pic>
        <p:nvPicPr>
          <p:cNvPr id="1027" name="Picture 3" descr="C:\Users\jjenkins\AppData\Local\Microsoft\Windows\Temporary Internet Files\Content.IE5\RE5JF4T1\MC900283365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00800" y="4648200"/>
            <a:ext cx="1813255" cy="182697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385574"/>
            <a:ext cx="8077200" cy="62039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Purpose of the Practice Guides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en-US" dirty="0" smtClean="0"/>
              <a:t>This guide provides concrete examples of what the Core Actions for implementing the Common Core State Standards (CCSS) [for ELA, Mathematics, Literacy] look like in planning and practice. It is designed as a developmental tool for teachers and those who support teachers and can be used to observe a lesson and provide feedback or to guide lesson planning and reflection. For all uses, refer to the CCSS for Literacy in Science and Technical </a:t>
            </a:r>
          </a:p>
          <a:p>
            <a:pPr>
              <a:buNone/>
            </a:pPr>
            <a:r>
              <a:rPr lang="en-US" dirty="0" smtClean="0"/>
              <a:t>Subjects (corestandards.org/ELA-Literacy) for the grade being taught.</a:t>
            </a: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Core Actions and Shifts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Core actions align with instructional shifts</a:t>
            </a:r>
          </a:p>
          <a:p>
            <a:r>
              <a:rPr lang="en-US" dirty="0" smtClean="0"/>
              <a:t>Each action includes indicators</a:t>
            </a:r>
          </a:p>
          <a:p>
            <a:r>
              <a:rPr lang="en-US" dirty="0" smtClean="0"/>
              <a:t>For each indicator, opportunity to gather/observe for evidence of the indicator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57200" y="5486400"/>
            <a:ext cx="6934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hlinkClick r:id="rId2"/>
              </a:rPr>
              <a:t>http://achievethecore.org/page/969/instructional-practice-guide-list-pg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Take a Look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2438400"/>
            <a:ext cx="8229600" cy="3687763"/>
          </a:xfrm>
        </p:spPr>
        <p:txBody>
          <a:bodyPr>
            <a:normAutofit/>
          </a:bodyPr>
          <a:lstStyle/>
          <a:p>
            <a:r>
              <a:rPr lang="en-US" dirty="0" smtClean="0"/>
              <a:t>Take 10 minutes to look at one of the sample practice guides</a:t>
            </a:r>
          </a:p>
          <a:p>
            <a:r>
              <a:rPr lang="en-US" dirty="0" smtClean="0"/>
              <a:t>Discuss with a partner (or two) how this might be used in your role.</a:t>
            </a:r>
          </a:p>
          <a:p>
            <a:r>
              <a:rPr lang="en-US" dirty="0" smtClean="0"/>
              <a:t>Be prepared to share your discussion</a:t>
            </a:r>
            <a:endParaRPr lang="en-US" dirty="0"/>
          </a:p>
        </p:txBody>
      </p:sp>
      <p:pic>
        <p:nvPicPr>
          <p:cNvPr id="2051" name="Picture 3" descr="C:\Users\jjenkins\AppData\Local\Microsoft\Windows\Temporary Internet Files\Content.IE5\RE5JF4T1\MM900395755[1]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05200" y="1447800"/>
            <a:ext cx="2032000" cy="914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152400"/>
            <a:ext cx="64770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Powerful Tools!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200" y="1447800"/>
            <a:ext cx="6400800" cy="2895600"/>
          </a:xfrm>
        </p:spPr>
        <p:txBody>
          <a:bodyPr>
            <a:noAutofit/>
          </a:bodyPr>
          <a:lstStyle/>
          <a:p>
            <a:pPr lvl="1">
              <a:buFont typeface="Arial"/>
              <a:buChar char="•"/>
            </a:pPr>
            <a:r>
              <a:rPr lang="en-US" sz="3600" dirty="0" smtClean="0"/>
              <a:t>PARCC Content Frameworks</a:t>
            </a:r>
          </a:p>
          <a:p>
            <a:pPr lvl="1">
              <a:buFont typeface="Arial"/>
              <a:buChar char="•"/>
            </a:pPr>
            <a:r>
              <a:rPr lang="en-US" sz="3600" dirty="0" smtClean="0"/>
              <a:t>Instructional Practice Guides</a:t>
            </a:r>
          </a:p>
          <a:p>
            <a:pPr lvl="1">
              <a:spcAft>
                <a:spcPts val="600"/>
              </a:spcAft>
              <a:buFont typeface="Arial"/>
              <a:buChar char="•"/>
            </a:pPr>
            <a:r>
              <a:rPr lang="en-US" sz="3600" dirty="0" smtClean="0"/>
              <a:t>MSDE Curriculum Frameworks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48000" y="4038600"/>
            <a:ext cx="3200400" cy="2170453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228600"/>
            <a:ext cx="64770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Speed Dating!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600200"/>
            <a:ext cx="8001000" cy="2514600"/>
          </a:xfrm>
        </p:spPr>
        <p:txBody>
          <a:bodyPr>
            <a:normAutofit/>
          </a:bodyPr>
          <a:lstStyle/>
          <a:p>
            <a:pPr marL="55563" lvl="1" indent="0">
              <a:spcAft>
                <a:spcPts val="600"/>
              </a:spcAft>
              <a:buNone/>
            </a:pPr>
            <a:r>
              <a:rPr lang="en-US" sz="3000" dirty="0" smtClean="0"/>
              <a:t>Follow the directions on the handout to identify the most important way you can use each of these tools in your role.  </a:t>
            </a:r>
          </a:p>
          <a:p>
            <a:pPr marL="55563" lvl="1" indent="0" algn="ctr">
              <a:buNone/>
            </a:pPr>
            <a:r>
              <a:rPr lang="en-US" sz="3000" dirty="0" smtClean="0"/>
              <a:t>Then let’s Speed Date!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438400" y="4114800"/>
            <a:ext cx="3556000" cy="2286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33600" y="374301"/>
            <a:ext cx="5029200" cy="63003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Wrap-Up and Sharing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667000"/>
            <a:ext cx="8229600" cy="3459163"/>
          </a:xfrm>
        </p:spPr>
        <p:txBody>
          <a:bodyPr/>
          <a:lstStyle/>
          <a:p>
            <a:r>
              <a:rPr lang="en-US" dirty="0" smtClean="0"/>
              <a:t>Based on the conversations you have had, be prepared to share your favorite idea for using some or all of the tools reviewed today.</a:t>
            </a:r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Contact Information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76400"/>
            <a:ext cx="5791200" cy="4525963"/>
          </a:xfrm>
        </p:spPr>
        <p:txBody>
          <a:bodyPr/>
          <a:lstStyle/>
          <a:p>
            <a:pPr algn="ctr">
              <a:buNone/>
            </a:pPr>
            <a:r>
              <a:rPr lang="en-US" dirty="0" smtClean="0"/>
              <a:t>Judy Jenkins</a:t>
            </a:r>
          </a:p>
          <a:p>
            <a:pPr algn="ctr">
              <a:buNone/>
            </a:pPr>
            <a:r>
              <a:rPr lang="en-US" dirty="0" smtClean="0">
                <a:hlinkClick r:id="rId2"/>
              </a:rPr>
              <a:t>Judith.Jenkins@Maryland.gov</a:t>
            </a:r>
            <a:endParaRPr lang="en-US" dirty="0" smtClean="0"/>
          </a:p>
          <a:p>
            <a:pPr algn="ctr">
              <a:buNone/>
            </a:pPr>
            <a:endParaRPr lang="en-US" dirty="0" smtClean="0"/>
          </a:p>
          <a:p>
            <a:pPr algn="ctr">
              <a:buNone/>
            </a:pPr>
            <a:r>
              <a:rPr lang="en-US" dirty="0" smtClean="0"/>
              <a:t>Cecilia Roe</a:t>
            </a:r>
          </a:p>
          <a:p>
            <a:pPr algn="ctr">
              <a:buNone/>
            </a:pPr>
            <a:r>
              <a:rPr lang="en-US" dirty="0" smtClean="0">
                <a:hlinkClick r:id="rId3"/>
              </a:rPr>
              <a:t>Cecilia.Roe@Maryland.gov</a:t>
            </a:r>
            <a:endParaRPr lang="en-US" dirty="0" smtClean="0"/>
          </a:p>
          <a:p>
            <a:pPr algn="ctr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943600" y="1752600"/>
            <a:ext cx="2540000" cy="29464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300</TotalTime>
  <Words>636</Words>
  <Application>Microsoft Macintosh PowerPoint</Application>
  <PresentationFormat>On-screen Show (4:3)</PresentationFormat>
  <Paragraphs>65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Tools for Instruction and Assessment for the Maryland College- and Career-Ready Standards</vt:lpstr>
      <vt:lpstr>Outcomes</vt:lpstr>
      <vt:lpstr>MSDE College- and Career- Ready Curriculum Frameworks</vt:lpstr>
      <vt:lpstr>Purpose of MSDE Frameworks</vt:lpstr>
      <vt:lpstr>Take a Look</vt:lpstr>
      <vt:lpstr>PowerPoint Presentation</vt:lpstr>
      <vt:lpstr>In addition to math content frameworks…..</vt:lpstr>
      <vt:lpstr>PowerPoint Presentation</vt:lpstr>
      <vt:lpstr>Purposes of Content Framework*</vt:lpstr>
      <vt:lpstr>Take a Look</vt:lpstr>
      <vt:lpstr>Student Achievement Partners Instructional Practice Guides</vt:lpstr>
      <vt:lpstr>PowerPoint Presentation</vt:lpstr>
      <vt:lpstr>Purpose of the Practice Guides</vt:lpstr>
      <vt:lpstr>Core Actions and Shifts</vt:lpstr>
      <vt:lpstr>Take a Look</vt:lpstr>
      <vt:lpstr>Powerful Tools!</vt:lpstr>
      <vt:lpstr>Speed Dating!</vt:lpstr>
      <vt:lpstr>PowerPoint Presentation</vt:lpstr>
      <vt:lpstr>Wrap-Up and Sharing</vt:lpstr>
      <vt:lpstr>Contact Information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Tools for Instruction and Assessment for the Maryland College- and Career-Ready Standards</dc:title>
  <dc:creator>jjenkins</dc:creator>
  <cp:lastModifiedBy>Matthew Rein</cp:lastModifiedBy>
  <cp:revision>26</cp:revision>
  <dcterms:created xsi:type="dcterms:W3CDTF">2014-10-02T00:37:33Z</dcterms:created>
  <dcterms:modified xsi:type="dcterms:W3CDTF">2014-10-18T16:16:41Z</dcterms:modified>
</cp:coreProperties>
</file>